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2" r:id="rId1"/>
  </p:sldMasterIdLst>
  <p:notesMasterIdLst>
    <p:notesMasterId r:id="rId22"/>
  </p:notesMasterIdLst>
  <p:sldIdLst>
    <p:sldId id="256" r:id="rId2"/>
    <p:sldId id="276" r:id="rId3"/>
    <p:sldId id="258" r:id="rId4"/>
    <p:sldId id="259" r:id="rId5"/>
    <p:sldId id="260" r:id="rId6"/>
    <p:sldId id="261" r:id="rId7"/>
    <p:sldId id="262" r:id="rId8"/>
    <p:sldId id="263" r:id="rId9"/>
    <p:sldId id="267" r:id="rId10"/>
    <p:sldId id="264" r:id="rId11"/>
    <p:sldId id="274" r:id="rId12"/>
    <p:sldId id="275" r:id="rId13"/>
    <p:sldId id="265" r:id="rId14"/>
    <p:sldId id="268" r:id="rId15"/>
    <p:sldId id="266" r:id="rId16"/>
    <p:sldId id="269" r:id="rId17"/>
    <p:sldId id="270" r:id="rId18"/>
    <p:sldId id="271" r:id="rId19"/>
    <p:sldId id="273" r:id="rId20"/>
    <p:sldId id="277"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86299" autoAdjust="0"/>
  </p:normalViewPr>
  <p:slideViewPr>
    <p:cSldViewPr snapToGrid="0" snapToObjects="1">
      <p:cViewPr>
        <p:scale>
          <a:sx n="77" d="100"/>
          <a:sy n="77" d="100"/>
        </p:scale>
        <p:origin x="-354" y="49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3.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5.png"/></Relationships>
</file>

<file path=ppt/diagrams/_rels/drawing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3.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5.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62F133-75D9-4E11-9A55-2E9414B25019}"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AA7F40C-3C3E-4DB0-9348-D95FF3D75C09}">
      <dgm:prSet/>
      <dgm:spPr/>
      <dgm:t>
        <a:bodyPr/>
        <a:lstStyle/>
        <a:p>
          <a:r>
            <a:rPr lang="en-US" b="1" dirty="0"/>
            <a:t>Root Cause Analysis</a:t>
          </a:r>
          <a:endParaRPr lang="en-US" dirty="0"/>
        </a:p>
      </dgm:t>
    </dgm:pt>
    <dgm:pt modelId="{C8EC457E-C12D-4F5A-AC25-F3D1B305DA49}" type="parTrans" cxnId="{383DBB96-FFFA-44D5-9817-864DF8315895}">
      <dgm:prSet/>
      <dgm:spPr/>
      <dgm:t>
        <a:bodyPr/>
        <a:lstStyle/>
        <a:p>
          <a:endParaRPr lang="en-US"/>
        </a:p>
      </dgm:t>
    </dgm:pt>
    <dgm:pt modelId="{210596E3-13CB-44BE-A1D8-82BE5AA3966D}" type="sibTrans" cxnId="{383DBB96-FFFA-44D5-9817-864DF8315895}">
      <dgm:prSet/>
      <dgm:spPr/>
      <dgm:t>
        <a:bodyPr/>
        <a:lstStyle/>
        <a:p>
          <a:endParaRPr lang="en-US"/>
        </a:p>
      </dgm:t>
    </dgm:pt>
    <dgm:pt modelId="{CC5B7EEB-6DF6-456E-82A1-C902679F00A0}">
      <dgm:prSet/>
      <dgm:spPr/>
      <dgm:t>
        <a:bodyPr/>
        <a:lstStyle/>
        <a:p>
          <a:r>
            <a:rPr lang="en-US" dirty="0"/>
            <a:t>Current Process is a mostly manual Process requiring lot of time and effort</a:t>
          </a:r>
        </a:p>
      </dgm:t>
    </dgm:pt>
    <dgm:pt modelId="{9F32774C-D7CB-4299-B250-3E4426C1C868}" type="parTrans" cxnId="{5E4F90A2-D19D-4D6E-AD51-943F592FAA86}">
      <dgm:prSet/>
      <dgm:spPr/>
      <dgm:t>
        <a:bodyPr/>
        <a:lstStyle/>
        <a:p>
          <a:endParaRPr lang="en-US"/>
        </a:p>
      </dgm:t>
    </dgm:pt>
    <dgm:pt modelId="{B0DB8055-AA96-4AF0-9275-95AC5F255C17}" type="sibTrans" cxnId="{5E4F90A2-D19D-4D6E-AD51-943F592FAA86}">
      <dgm:prSet/>
      <dgm:spPr/>
      <dgm:t>
        <a:bodyPr/>
        <a:lstStyle/>
        <a:p>
          <a:endParaRPr lang="en-US"/>
        </a:p>
      </dgm:t>
    </dgm:pt>
    <dgm:pt modelId="{74E7F3FC-BA15-4C15-92A3-998211908CE1}">
      <dgm:prSet/>
      <dgm:spPr/>
      <dgm:t>
        <a:bodyPr/>
        <a:lstStyle/>
        <a:p>
          <a:r>
            <a:rPr lang="en-IN" dirty="0"/>
            <a:t>Machine learning will automate the evaluation of insurance claims </a:t>
          </a:r>
          <a:endParaRPr lang="en-US" dirty="0"/>
        </a:p>
      </dgm:t>
    </dgm:pt>
    <dgm:pt modelId="{11B2E55E-6C6E-49A9-B972-2A626CBA4C13}" type="parTrans" cxnId="{CC3C7655-2C13-4FA3-B968-9F6E09DC0F6F}">
      <dgm:prSet/>
      <dgm:spPr/>
      <dgm:t>
        <a:bodyPr/>
        <a:lstStyle/>
        <a:p>
          <a:endParaRPr lang="en-US"/>
        </a:p>
      </dgm:t>
    </dgm:pt>
    <dgm:pt modelId="{CD38EE23-7209-4DF3-B5F6-BEDD50989A25}" type="sibTrans" cxnId="{CC3C7655-2C13-4FA3-B968-9F6E09DC0F6F}">
      <dgm:prSet/>
      <dgm:spPr/>
      <dgm:t>
        <a:bodyPr/>
        <a:lstStyle/>
        <a:p>
          <a:endParaRPr lang="en-US"/>
        </a:p>
      </dgm:t>
    </dgm:pt>
    <dgm:pt modelId="{56B62177-B615-40C8-A29F-AA46B4E60B43}">
      <dgm:prSet/>
      <dgm:spPr/>
      <dgm:t>
        <a:bodyPr/>
        <a:lstStyle/>
        <a:p>
          <a:r>
            <a:rPr lang="en-IN" dirty="0"/>
            <a:t>Where claim evaluation can be automatically predicted and the evaluated true claims can be manually verified and finally sanctioned </a:t>
          </a:r>
          <a:endParaRPr lang="en-US" dirty="0"/>
        </a:p>
      </dgm:t>
    </dgm:pt>
    <dgm:pt modelId="{5C62E0AA-AC9C-4DBC-A7ED-604B1021D29E}" type="parTrans" cxnId="{54EFDC4A-33BD-4DFD-8C20-3E0248A7A645}">
      <dgm:prSet/>
      <dgm:spPr/>
      <dgm:t>
        <a:bodyPr/>
        <a:lstStyle/>
        <a:p>
          <a:endParaRPr lang="en-US"/>
        </a:p>
      </dgm:t>
    </dgm:pt>
    <dgm:pt modelId="{BA672806-6A0C-46DA-9980-8B976809081B}" type="sibTrans" cxnId="{54EFDC4A-33BD-4DFD-8C20-3E0248A7A645}">
      <dgm:prSet/>
      <dgm:spPr/>
      <dgm:t>
        <a:bodyPr/>
        <a:lstStyle/>
        <a:p>
          <a:endParaRPr lang="en-US"/>
        </a:p>
      </dgm:t>
    </dgm:pt>
    <dgm:pt modelId="{C17D9733-E8E3-4684-860D-2F59890C9140}">
      <dgm:prSet/>
      <dgm:spPr/>
      <dgm:t>
        <a:bodyPr/>
        <a:lstStyle/>
        <a:p>
          <a:r>
            <a:rPr lang="en-IN" dirty="0"/>
            <a:t>If evaluated false claims then Action team can take this as possible input of fraud case and process can be initiated.</a:t>
          </a:r>
          <a:endParaRPr lang="en-US" dirty="0"/>
        </a:p>
      </dgm:t>
    </dgm:pt>
    <dgm:pt modelId="{E1ED0A96-DEC8-478F-9952-31CFECE3A05B}" type="parTrans" cxnId="{BDC58142-5703-4C58-8FD3-0BA73821DE39}">
      <dgm:prSet/>
      <dgm:spPr/>
      <dgm:t>
        <a:bodyPr/>
        <a:lstStyle/>
        <a:p>
          <a:endParaRPr lang="en-US"/>
        </a:p>
      </dgm:t>
    </dgm:pt>
    <dgm:pt modelId="{25FEA40A-7040-4ACE-85E8-F70FC077D9C8}" type="sibTrans" cxnId="{BDC58142-5703-4C58-8FD3-0BA73821DE39}">
      <dgm:prSet/>
      <dgm:spPr/>
      <dgm:t>
        <a:bodyPr/>
        <a:lstStyle/>
        <a:p>
          <a:endParaRPr lang="en-US"/>
        </a:p>
      </dgm:t>
    </dgm:pt>
    <dgm:pt modelId="{EC985C74-D701-4CEC-A850-F5A491438779}" type="pres">
      <dgm:prSet presAssocID="{B062F133-75D9-4E11-9A55-2E9414B25019}" presName="root" presStyleCnt="0">
        <dgm:presLayoutVars>
          <dgm:dir/>
          <dgm:resizeHandles val="exact"/>
        </dgm:presLayoutVars>
      </dgm:prSet>
      <dgm:spPr/>
      <dgm:t>
        <a:bodyPr/>
        <a:lstStyle/>
        <a:p>
          <a:endParaRPr lang="en-US"/>
        </a:p>
      </dgm:t>
    </dgm:pt>
    <dgm:pt modelId="{55DCB4B2-1AB5-4EFA-B037-F52057544BB3}" type="pres">
      <dgm:prSet presAssocID="{B062F133-75D9-4E11-9A55-2E9414B25019}" presName="container" presStyleCnt="0">
        <dgm:presLayoutVars>
          <dgm:dir/>
          <dgm:resizeHandles val="exact"/>
        </dgm:presLayoutVars>
      </dgm:prSet>
      <dgm:spPr/>
    </dgm:pt>
    <dgm:pt modelId="{346F07D8-AA10-403E-98C7-F485CB111A17}" type="pres">
      <dgm:prSet presAssocID="{7AA7F40C-3C3E-4DB0-9348-D95FF3D75C09}" presName="compNode" presStyleCnt="0"/>
      <dgm:spPr/>
    </dgm:pt>
    <dgm:pt modelId="{EEC1F4DB-BF8A-47DB-8FC0-801403F5AB58}" type="pres">
      <dgm:prSet presAssocID="{7AA7F40C-3C3E-4DB0-9348-D95FF3D75C09}" presName="iconBgRect" presStyleLbl="bgShp" presStyleIdx="0" presStyleCnt="5" custLinFactX="-95483" custLinFactNeighborX="-100000" custLinFactNeighborY="-72894"/>
      <dgm:spPr/>
    </dgm:pt>
    <dgm:pt modelId="{AD069BC2-CA57-4787-9A7B-39B39E7C5BF0}" type="pres">
      <dgm:prSet presAssocID="{7AA7F40C-3C3E-4DB0-9348-D95FF3D75C09}" presName="iconRect" presStyleLbl="node1" presStyleIdx="0" presStyleCnt="5" custLinFactX="-29102" custLinFactNeighborX="-100000" custLinFactNeighborY="12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Magnifying glass"/>
        </a:ext>
      </dgm:extLst>
    </dgm:pt>
    <dgm:pt modelId="{B5BB78B5-BD86-4826-87D4-D8FF00D8C7F8}" type="pres">
      <dgm:prSet presAssocID="{7AA7F40C-3C3E-4DB0-9348-D95FF3D75C09}" presName="spaceRect" presStyleCnt="0"/>
      <dgm:spPr/>
    </dgm:pt>
    <dgm:pt modelId="{1811C25C-4D32-4A8A-9843-E710A6A3B14F}" type="pres">
      <dgm:prSet presAssocID="{7AA7F40C-3C3E-4DB0-9348-D95FF3D75C09}" presName="textRect" presStyleLbl="revTx" presStyleIdx="0" presStyleCnt="5" custScaleX="75596" custScaleY="59204" custLinFactNeighborX="-43677" custLinFactNeighborY="-14505">
        <dgm:presLayoutVars>
          <dgm:chMax val="1"/>
          <dgm:chPref val="1"/>
        </dgm:presLayoutVars>
      </dgm:prSet>
      <dgm:spPr/>
      <dgm:t>
        <a:bodyPr/>
        <a:lstStyle/>
        <a:p>
          <a:endParaRPr lang="en-US"/>
        </a:p>
      </dgm:t>
    </dgm:pt>
    <dgm:pt modelId="{1C860672-FCC3-4187-A642-90F5468F778F}" type="pres">
      <dgm:prSet presAssocID="{210596E3-13CB-44BE-A1D8-82BE5AA3966D}" presName="sibTrans" presStyleLbl="sibTrans2D1" presStyleIdx="0" presStyleCnt="0"/>
      <dgm:spPr/>
      <dgm:t>
        <a:bodyPr/>
        <a:lstStyle/>
        <a:p>
          <a:endParaRPr lang="en-US"/>
        </a:p>
      </dgm:t>
    </dgm:pt>
    <dgm:pt modelId="{A4940663-33BD-4DD3-AB8A-B5EE7311D9F7}" type="pres">
      <dgm:prSet presAssocID="{CC5B7EEB-6DF6-456E-82A1-C902679F00A0}" presName="compNode" presStyleCnt="0"/>
      <dgm:spPr/>
    </dgm:pt>
    <dgm:pt modelId="{4FA58174-9B06-431C-94B7-4916CC3ECB76}" type="pres">
      <dgm:prSet presAssocID="{CC5B7EEB-6DF6-456E-82A1-C902679F00A0}" presName="iconBgRect" presStyleLbl="bgShp" presStyleIdx="1" presStyleCnt="5" custLinFactNeighborY="88543"/>
      <dgm:spPr/>
    </dgm:pt>
    <dgm:pt modelId="{24BB110F-E92D-4342-98AA-089BAA5770D8}" type="pres">
      <dgm:prSet presAssocID="{CC5B7EEB-6DF6-456E-82A1-C902679F00A0}" presName="iconRect" presStyleLbl="node1" presStyleIdx="1" presStyleCnt="5" custLinFactY="61668" custLinFactNeighborX="-7122" custLinFactNeighborY="1000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Bulldozer"/>
        </a:ext>
      </dgm:extLst>
    </dgm:pt>
    <dgm:pt modelId="{A028CA6F-E411-4CB5-9BAA-E3719F1C9BCA}" type="pres">
      <dgm:prSet presAssocID="{CC5B7EEB-6DF6-456E-82A1-C902679F00A0}" presName="spaceRect" presStyleCnt="0"/>
      <dgm:spPr/>
    </dgm:pt>
    <dgm:pt modelId="{D24E6488-6F1A-4ED4-95EB-115A52992733}" type="pres">
      <dgm:prSet presAssocID="{CC5B7EEB-6DF6-456E-82A1-C902679F00A0}" presName="textRect" presStyleLbl="revTx" presStyleIdx="1" presStyleCnt="5" custLinFactNeighborX="-687" custLinFactNeighborY="87346">
        <dgm:presLayoutVars>
          <dgm:chMax val="1"/>
          <dgm:chPref val="1"/>
        </dgm:presLayoutVars>
      </dgm:prSet>
      <dgm:spPr/>
      <dgm:t>
        <a:bodyPr/>
        <a:lstStyle/>
        <a:p>
          <a:endParaRPr lang="en-US"/>
        </a:p>
      </dgm:t>
    </dgm:pt>
    <dgm:pt modelId="{6C5D26F9-B13A-440D-A8DF-0000BAEF8E72}" type="pres">
      <dgm:prSet presAssocID="{B0DB8055-AA96-4AF0-9275-95AC5F255C17}" presName="sibTrans" presStyleLbl="sibTrans2D1" presStyleIdx="0" presStyleCnt="0"/>
      <dgm:spPr/>
      <dgm:t>
        <a:bodyPr/>
        <a:lstStyle/>
        <a:p>
          <a:endParaRPr lang="en-US"/>
        </a:p>
      </dgm:t>
    </dgm:pt>
    <dgm:pt modelId="{9C692F3F-0A2D-4DF1-9752-74F6F02D0D93}" type="pres">
      <dgm:prSet presAssocID="{74E7F3FC-BA15-4C15-92A3-998211908CE1}" presName="compNode" presStyleCnt="0"/>
      <dgm:spPr/>
    </dgm:pt>
    <dgm:pt modelId="{9D0482FA-40DA-476E-9C8D-55FE67F08AF5}" type="pres">
      <dgm:prSet presAssocID="{74E7F3FC-BA15-4C15-92A3-998211908CE1}" presName="iconBgRect" presStyleLbl="bgShp" presStyleIdx="2" presStyleCnt="5" custLinFactNeighborX="-8099" custLinFactNeighborY="-78924"/>
      <dgm:spPr/>
    </dgm:pt>
    <dgm:pt modelId="{E291B689-2E9E-4EA5-86E9-09B29DF53785}" type="pres">
      <dgm:prSet presAssocID="{74E7F3FC-BA15-4C15-92A3-998211908CE1}" presName="iconRect" presStyleLbl="node1" presStyleIdx="2" presStyleCnt="5" custLinFactY="-16626" custLinFactNeighborX="-8379" custLinFactNeighborY="-10000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id="0" name="" descr="Head with Gears"/>
        </a:ext>
      </dgm:extLst>
    </dgm:pt>
    <dgm:pt modelId="{94B2DE69-D5B0-4B09-898A-AECB9CB1435C}" type="pres">
      <dgm:prSet presAssocID="{74E7F3FC-BA15-4C15-92A3-998211908CE1}" presName="spaceRect" presStyleCnt="0"/>
      <dgm:spPr/>
    </dgm:pt>
    <dgm:pt modelId="{7AA2E896-A6D7-48DF-A2AC-2E8B80249D27}" type="pres">
      <dgm:prSet presAssocID="{74E7F3FC-BA15-4C15-92A3-998211908CE1}" presName="textRect" presStyleLbl="revTx" presStyleIdx="2" presStyleCnt="5" custLinFactNeighborX="-2749" custLinFactNeighborY="-88643">
        <dgm:presLayoutVars>
          <dgm:chMax val="1"/>
          <dgm:chPref val="1"/>
        </dgm:presLayoutVars>
      </dgm:prSet>
      <dgm:spPr/>
      <dgm:t>
        <a:bodyPr/>
        <a:lstStyle/>
        <a:p>
          <a:endParaRPr lang="en-US"/>
        </a:p>
      </dgm:t>
    </dgm:pt>
    <dgm:pt modelId="{A8505597-BB33-427E-9D99-AE29CECD10A2}" type="pres">
      <dgm:prSet presAssocID="{CD38EE23-7209-4DF3-B5F6-BEDD50989A25}" presName="sibTrans" presStyleLbl="sibTrans2D1" presStyleIdx="0" presStyleCnt="0"/>
      <dgm:spPr/>
      <dgm:t>
        <a:bodyPr/>
        <a:lstStyle/>
        <a:p>
          <a:endParaRPr lang="en-US"/>
        </a:p>
      </dgm:t>
    </dgm:pt>
    <dgm:pt modelId="{D9047002-1A1E-4649-A788-DCAC8FD7D938}" type="pres">
      <dgm:prSet presAssocID="{56B62177-B615-40C8-A29F-AA46B4E60B43}" presName="compNode" presStyleCnt="0"/>
      <dgm:spPr/>
    </dgm:pt>
    <dgm:pt modelId="{3F8CE829-35C7-4636-B251-3571E661451C}" type="pres">
      <dgm:prSet presAssocID="{56B62177-B615-40C8-A29F-AA46B4E60B43}" presName="iconBgRect" presStyleLbl="bgShp" presStyleIdx="3" presStyleCnt="5" custLinFactNeighborX="-11210" custLinFactNeighborY="56695"/>
      <dgm:spPr/>
    </dgm:pt>
    <dgm:pt modelId="{131A826D-C6A6-47CB-9494-3DE9AD179226}" type="pres">
      <dgm:prSet presAssocID="{56B62177-B615-40C8-A29F-AA46B4E60B43}" presName="iconRect" presStyleLbl="node1" presStyleIdx="3" presStyleCnt="5" custLinFactY="8921" custLinFactNeighborX="-17377" custLinFactNeighborY="10000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extLst>
        <a:ext uri="{E40237B7-FDA0-4F09-8148-C483321AD2D9}">
          <dgm14:cNvPr xmlns:dgm14="http://schemas.microsoft.com/office/drawing/2010/diagram" id="0" name="" descr="Filter"/>
        </a:ext>
      </dgm:extLst>
    </dgm:pt>
    <dgm:pt modelId="{28A8FE32-F9EF-4D6B-AE4B-301A6FACAB20}" type="pres">
      <dgm:prSet presAssocID="{56B62177-B615-40C8-A29F-AA46B4E60B43}" presName="spaceRect" presStyleCnt="0"/>
      <dgm:spPr/>
    </dgm:pt>
    <dgm:pt modelId="{3DEF7753-C158-449F-86CD-CD5C2D939793}" type="pres">
      <dgm:prSet presAssocID="{56B62177-B615-40C8-A29F-AA46B4E60B43}" presName="textRect" presStyleLbl="revTx" presStyleIdx="3" presStyleCnt="5" custLinFactNeighborX="3436" custLinFactNeighborY="57985">
        <dgm:presLayoutVars>
          <dgm:chMax val="1"/>
          <dgm:chPref val="1"/>
        </dgm:presLayoutVars>
      </dgm:prSet>
      <dgm:spPr/>
      <dgm:t>
        <a:bodyPr/>
        <a:lstStyle/>
        <a:p>
          <a:endParaRPr lang="en-US"/>
        </a:p>
      </dgm:t>
    </dgm:pt>
    <dgm:pt modelId="{E161255D-E9D3-4479-A061-080C282471DD}" type="pres">
      <dgm:prSet presAssocID="{BA672806-6A0C-46DA-9980-8B976809081B}" presName="sibTrans" presStyleLbl="sibTrans2D1" presStyleIdx="0" presStyleCnt="0"/>
      <dgm:spPr/>
      <dgm:t>
        <a:bodyPr/>
        <a:lstStyle/>
        <a:p>
          <a:endParaRPr lang="en-US"/>
        </a:p>
      </dgm:t>
    </dgm:pt>
    <dgm:pt modelId="{A1E6B797-8569-487F-A35B-DDFF27C7EEBB}" type="pres">
      <dgm:prSet presAssocID="{C17D9733-E8E3-4684-860D-2F59890C9140}" presName="compNode" presStyleCnt="0"/>
      <dgm:spPr/>
    </dgm:pt>
    <dgm:pt modelId="{E8C7DEE8-E1E4-4EFA-A2E5-C4F1C961E317}" type="pres">
      <dgm:prSet presAssocID="{C17D9733-E8E3-4684-860D-2F59890C9140}" presName="iconBgRect" presStyleLbl="bgShp" presStyleIdx="4" presStyleCnt="5" custLinFactY="-29589" custLinFactNeighborX="-3240" custLinFactNeighborY="-100000"/>
      <dgm:spPr/>
    </dgm:pt>
    <dgm:pt modelId="{8CFB0F37-B720-4935-B074-6BDE8CCA275A}" type="pres">
      <dgm:prSet presAssocID="{C17D9733-E8E3-4684-860D-2F59890C9140}" presName="iconRect" presStyleLbl="node1" presStyleIdx="4" presStyleCnt="5" custLinFactY="-100000" custLinFactNeighborX="0" custLinFactNeighborY="-12901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dgm:spPr>
      <dgm:extLst>
        <a:ext uri="{E40237B7-FDA0-4F09-8148-C483321AD2D9}">
          <dgm14:cNvPr xmlns:dgm14="http://schemas.microsoft.com/office/drawing/2010/diagram" id="0" name="" descr="Flowchart"/>
        </a:ext>
      </dgm:extLst>
    </dgm:pt>
    <dgm:pt modelId="{ED05E0F1-928C-4A34-A6F5-239CC0F6057A}" type="pres">
      <dgm:prSet presAssocID="{C17D9733-E8E3-4684-860D-2F59890C9140}" presName="spaceRect" presStyleCnt="0"/>
      <dgm:spPr/>
    </dgm:pt>
    <dgm:pt modelId="{CD65D184-90D9-4F52-A076-237E981504B7}" type="pres">
      <dgm:prSet presAssocID="{C17D9733-E8E3-4684-860D-2F59890C9140}" presName="textRect" presStyleLbl="revTx" presStyleIdx="4" presStyleCnt="5" custLinFactY="-27969" custLinFactNeighborY="-100000">
        <dgm:presLayoutVars>
          <dgm:chMax val="1"/>
          <dgm:chPref val="1"/>
        </dgm:presLayoutVars>
      </dgm:prSet>
      <dgm:spPr/>
      <dgm:t>
        <a:bodyPr/>
        <a:lstStyle/>
        <a:p>
          <a:endParaRPr lang="en-US"/>
        </a:p>
      </dgm:t>
    </dgm:pt>
  </dgm:ptLst>
  <dgm:cxnLst>
    <dgm:cxn modelId="{54EFDC4A-33BD-4DFD-8C20-3E0248A7A645}" srcId="{B062F133-75D9-4E11-9A55-2E9414B25019}" destId="{56B62177-B615-40C8-A29F-AA46B4E60B43}" srcOrd="3" destOrd="0" parTransId="{5C62E0AA-AC9C-4DBC-A7ED-604B1021D29E}" sibTransId="{BA672806-6A0C-46DA-9980-8B976809081B}"/>
    <dgm:cxn modelId="{C35F6D7D-376A-4196-8B93-144A346C5163}" type="presOf" srcId="{BA672806-6A0C-46DA-9980-8B976809081B}" destId="{E161255D-E9D3-4479-A061-080C282471DD}" srcOrd="0" destOrd="0" presId="urn:microsoft.com/office/officeart/2018/2/layout/IconCircleList"/>
    <dgm:cxn modelId="{317E5824-F2F9-415C-B063-BAC23886711E}" type="presOf" srcId="{56B62177-B615-40C8-A29F-AA46B4E60B43}" destId="{3DEF7753-C158-449F-86CD-CD5C2D939793}" srcOrd="0" destOrd="0" presId="urn:microsoft.com/office/officeart/2018/2/layout/IconCircleList"/>
    <dgm:cxn modelId="{7A1BCEC0-4AA5-4C1C-8E38-066AEF895C2C}" type="presOf" srcId="{CC5B7EEB-6DF6-456E-82A1-C902679F00A0}" destId="{D24E6488-6F1A-4ED4-95EB-115A52992733}" srcOrd="0" destOrd="0" presId="urn:microsoft.com/office/officeart/2018/2/layout/IconCircleList"/>
    <dgm:cxn modelId="{FC63309E-ECB3-425C-9585-888C714723DD}" type="presOf" srcId="{B062F133-75D9-4E11-9A55-2E9414B25019}" destId="{EC985C74-D701-4CEC-A850-F5A491438779}" srcOrd="0" destOrd="0" presId="urn:microsoft.com/office/officeart/2018/2/layout/IconCircleList"/>
    <dgm:cxn modelId="{742A0D8C-F72B-4A7A-8646-455537AEAFD0}" type="presOf" srcId="{210596E3-13CB-44BE-A1D8-82BE5AA3966D}" destId="{1C860672-FCC3-4187-A642-90F5468F778F}" srcOrd="0" destOrd="0" presId="urn:microsoft.com/office/officeart/2018/2/layout/IconCircleList"/>
    <dgm:cxn modelId="{29B5300E-22ED-4547-A761-0F1A6EF5F140}" type="presOf" srcId="{C17D9733-E8E3-4684-860D-2F59890C9140}" destId="{CD65D184-90D9-4F52-A076-237E981504B7}" srcOrd="0" destOrd="0" presId="urn:microsoft.com/office/officeart/2018/2/layout/IconCircleList"/>
    <dgm:cxn modelId="{DDF6943E-F6B6-41CB-AF99-C8C08CF22D79}" type="presOf" srcId="{B0DB8055-AA96-4AF0-9275-95AC5F255C17}" destId="{6C5D26F9-B13A-440D-A8DF-0000BAEF8E72}" srcOrd="0" destOrd="0" presId="urn:microsoft.com/office/officeart/2018/2/layout/IconCircleList"/>
    <dgm:cxn modelId="{C3AD06A4-7492-4935-82A2-A7FC04A1673A}" type="presOf" srcId="{CD38EE23-7209-4DF3-B5F6-BEDD50989A25}" destId="{A8505597-BB33-427E-9D99-AE29CECD10A2}" srcOrd="0" destOrd="0" presId="urn:microsoft.com/office/officeart/2018/2/layout/IconCircleList"/>
    <dgm:cxn modelId="{5E4F90A2-D19D-4D6E-AD51-943F592FAA86}" srcId="{B062F133-75D9-4E11-9A55-2E9414B25019}" destId="{CC5B7EEB-6DF6-456E-82A1-C902679F00A0}" srcOrd="1" destOrd="0" parTransId="{9F32774C-D7CB-4299-B250-3E4426C1C868}" sibTransId="{B0DB8055-AA96-4AF0-9275-95AC5F255C17}"/>
    <dgm:cxn modelId="{8DC3AD67-4930-4764-94E1-12F20E68AA53}" type="presOf" srcId="{74E7F3FC-BA15-4C15-92A3-998211908CE1}" destId="{7AA2E896-A6D7-48DF-A2AC-2E8B80249D27}" srcOrd="0" destOrd="0" presId="urn:microsoft.com/office/officeart/2018/2/layout/IconCircleList"/>
    <dgm:cxn modelId="{383DBB96-FFFA-44D5-9817-864DF8315895}" srcId="{B062F133-75D9-4E11-9A55-2E9414B25019}" destId="{7AA7F40C-3C3E-4DB0-9348-D95FF3D75C09}" srcOrd="0" destOrd="0" parTransId="{C8EC457E-C12D-4F5A-AC25-F3D1B305DA49}" sibTransId="{210596E3-13CB-44BE-A1D8-82BE5AA3966D}"/>
    <dgm:cxn modelId="{BDC58142-5703-4C58-8FD3-0BA73821DE39}" srcId="{B062F133-75D9-4E11-9A55-2E9414B25019}" destId="{C17D9733-E8E3-4684-860D-2F59890C9140}" srcOrd="4" destOrd="0" parTransId="{E1ED0A96-DEC8-478F-9952-31CFECE3A05B}" sibTransId="{25FEA40A-7040-4ACE-85E8-F70FC077D9C8}"/>
    <dgm:cxn modelId="{C418EBF0-B25A-465A-A9A7-7F081939DDA9}" type="presOf" srcId="{7AA7F40C-3C3E-4DB0-9348-D95FF3D75C09}" destId="{1811C25C-4D32-4A8A-9843-E710A6A3B14F}" srcOrd="0" destOrd="0" presId="urn:microsoft.com/office/officeart/2018/2/layout/IconCircleList"/>
    <dgm:cxn modelId="{CC3C7655-2C13-4FA3-B968-9F6E09DC0F6F}" srcId="{B062F133-75D9-4E11-9A55-2E9414B25019}" destId="{74E7F3FC-BA15-4C15-92A3-998211908CE1}" srcOrd="2" destOrd="0" parTransId="{11B2E55E-6C6E-49A9-B972-2A626CBA4C13}" sibTransId="{CD38EE23-7209-4DF3-B5F6-BEDD50989A25}"/>
    <dgm:cxn modelId="{C45DF01D-A04C-4E51-817C-DDE835BABE11}" type="presParOf" srcId="{EC985C74-D701-4CEC-A850-F5A491438779}" destId="{55DCB4B2-1AB5-4EFA-B037-F52057544BB3}" srcOrd="0" destOrd="0" presId="urn:microsoft.com/office/officeart/2018/2/layout/IconCircleList"/>
    <dgm:cxn modelId="{0A78194F-3CB9-4280-A28E-11CB356F6448}" type="presParOf" srcId="{55DCB4B2-1AB5-4EFA-B037-F52057544BB3}" destId="{346F07D8-AA10-403E-98C7-F485CB111A17}" srcOrd="0" destOrd="0" presId="urn:microsoft.com/office/officeart/2018/2/layout/IconCircleList"/>
    <dgm:cxn modelId="{B9674C3B-C6BA-4357-B0EF-C14C4C6CCFD8}" type="presParOf" srcId="{346F07D8-AA10-403E-98C7-F485CB111A17}" destId="{EEC1F4DB-BF8A-47DB-8FC0-801403F5AB58}" srcOrd="0" destOrd="0" presId="urn:microsoft.com/office/officeart/2018/2/layout/IconCircleList"/>
    <dgm:cxn modelId="{06A6D2C3-F0D2-4A78-BF8F-D32D05C9B463}" type="presParOf" srcId="{346F07D8-AA10-403E-98C7-F485CB111A17}" destId="{AD069BC2-CA57-4787-9A7B-39B39E7C5BF0}" srcOrd="1" destOrd="0" presId="urn:microsoft.com/office/officeart/2018/2/layout/IconCircleList"/>
    <dgm:cxn modelId="{5151A64C-004E-4CA2-B8A7-8F40E3A2198D}" type="presParOf" srcId="{346F07D8-AA10-403E-98C7-F485CB111A17}" destId="{B5BB78B5-BD86-4826-87D4-D8FF00D8C7F8}" srcOrd="2" destOrd="0" presId="urn:microsoft.com/office/officeart/2018/2/layout/IconCircleList"/>
    <dgm:cxn modelId="{B13B1350-535E-4FF0-849F-91A536B197A1}" type="presParOf" srcId="{346F07D8-AA10-403E-98C7-F485CB111A17}" destId="{1811C25C-4D32-4A8A-9843-E710A6A3B14F}" srcOrd="3" destOrd="0" presId="urn:microsoft.com/office/officeart/2018/2/layout/IconCircleList"/>
    <dgm:cxn modelId="{5A7C3CA3-650D-4AD7-9A4B-3669F46C3CF3}" type="presParOf" srcId="{55DCB4B2-1AB5-4EFA-B037-F52057544BB3}" destId="{1C860672-FCC3-4187-A642-90F5468F778F}" srcOrd="1" destOrd="0" presId="urn:microsoft.com/office/officeart/2018/2/layout/IconCircleList"/>
    <dgm:cxn modelId="{AFCAD683-8E14-48C3-9B09-1B6478B54036}" type="presParOf" srcId="{55DCB4B2-1AB5-4EFA-B037-F52057544BB3}" destId="{A4940663-33BD-4DD3-AB8A-B5EE7311D9F7}" srcOrd="2" destOrd="0" presId="urn:microsoft.com/office/officeart/2018/2/layout/IconCircleList"/>
    <dgm:cxn modelId="{E8440424-636B-427C-953F-5ADD330979AE}" type="presParOf" srcId="{A4940663-33BD-4DD3-AB8A-B5EE7311D9F7}" destId="{4FA58174-9B06-431C-94B7-4916CC3ECB76}" srcOrd="0" destOrd="0" presId="urn:microsoft.com/office/officeart/2018/2/layout/IconCircleList"/>
    <dgm:cxn modelId="{8B373B63-EEB9-4A10-8546-A99677E28E2B}" type="presParOf" srcId="{A4940663-33BD-4DD3-AB8A-B5EE7311D9F7}" destId="{24BB110F-E92D-4342-98AA-089BAA5770D8}" srcOrd="1" destOrd="0" presId="urn:microsoft.com/office/officeart/2018/2/layout/IconCircleList"/>
    <dgm:cxn modelId="{8B811C9A-161E-47A4-A08E-B3A03F346D94}" type="presParOf" srcId="{A4940663-33BD-4DD3-AB8A-B5EE7311D9F7}" destId="{A028CA6F-E411-4CB5-9BAA-E3719F1C9BCA}" srcOrd="2" destOrd="0" presId="urn:microsoft.com/office/officeart/2018/2/layout/IconCircleList"/>
    <dgm:cxn modelId="{585DB283-C563-432A-B565-FA46E6D35E36}" type="presParOf" srcId="{A4940663-33BD-4DD3-AB8A-B5EE7311D9F7}" destId="{D24E6488-6F1A-4ED4-95EB-115A52992733}" srcOrd="3" destOrd="0" presId="urn:microsoft.com/office/officeart/2018/2/layout/IconCircleList"/>
    <dgm:cxn modelId="{73A664EC-2B90-4978-A07E-0B95D8DE40C8}" type="presParOf" srcId="{55DCB4B2-1AB5-4EFA-B037-F52057544BB3}" destId="{6C5D26F9-B13A-440D-A8DF-0000BAEF8E72}" srcOrd="3" destOrd="0" presId="urn:microsoft.com/office/officeart/2018/2/layout/IconCircleList"/>
    <dgm:cxn modelId="{7D4EE2A0-A2AA-49DF-9869-F53C4DC6DC5B}" type="presParOf" srcId="{55DCB4B2-1AB5-4EFA-B037-F52057544BB3}" destId="{9C692F3F-0A2D-4DF1-9752-74F6F02D0D93}" srcOrd="4" destOrd="0" presId="urn:microsoft.com/office/officeart/2018/2/layout/IconCircleList"/>
    <dgm:cxn modelId="{20EF8408-2D98-46F4-97DA-4E497B978FD7}" type="presParOf" srcId="{9C692F3F-0A2D-4DF1-9752-74F6F02D0D93}" destId="{9D0482FA-40DA-476E-9C8D-55FE67F08AF5}" srcOrd="0" destOrd="0" presId="urn:microsoft.com/office/officeart/2018/2/layout/IconCircleList"/>
    <dgm:cxn modelId="{565D2035-EBBD-4C54-A99B-624F9BCFDAD2}" type="presParOf" srcId="{9C692F3F-0A2D-4DF1-9752-74F6F02D0D93}" destId="{E291B689-2E9E-4EA5-86E9-09B29DF53785}" srcOrd="1" destOrd="0" presId="urn:microsoft.com/office/officeart/2018/2/layout/IconCircleList"/>
    <dgm:cxn modelId="{825EBF4C-8C62-4993-A115-7A8245FD905D}" type="presParOf" srcId="{9C692F3F-0A2D-4DF1-9752-74F6F02D0D93}" destId="{94B2DE69-D5B0-4B09-898A-AECB9CB1435C}" srcOrd="2" destOrd="0" presId="urn:microsoft.com/office/officeart/2018/2/layout/IconCircleList"/>
    <dgm:cxn modelId="{4F00CA9B-63C0-4E1F-8820-4BBA8DE86A8D}" type="presParOf" srcId="{9C692F3F-0A2D-4DF1-9752-74F6F02D0D93}" destId="{7AA2E896-A6D7-48DF-A2AC-2E8B80249D27}" srcOrd="3" destOrd="0" presId="urn:microsoft.com/office/officeart/2018/2/layout/IconCircleList"/>
    <dgm:cxn modelId="{75BDA360-8D7B-48EC-982E-B6D5D620DBDE}" type="presParOf" srcId="{55DCB4B2-1AB5-4EFA-B037-F52057544BB3}" destId="{A8505597-BB33-427E-9D99-AE29CECD10A2}" srcOrd="5" destOrd="0" presId="urn:microsoft.com/office/officeart/2018/2/layout/IconCircleList"/>
    <dgm:cxn modelId="{93DE6041-6763-427E-84EA-D345977C8E7A}" type="presParOf" srcId="{55DCB4B2-1AB5-4EFA-B037-F52057544BB3}" destId="{D9047002-1A1E-4649-A788-DCAC8FD7D938}" srcOrd="6" destOrd="0" presId="urn:microsoft.com/office/officeart/2018/2/layout/IconCircleList"/>
    <dgm:cxn modelId="{83937960-E2AE-4647-BD46-42C2EBC98EF7}" type="presParOf" srcId="{D9047002-1A1E-4649-A788-DCAC8FD7D938}" destId="{3F8CE829-35C7-4636-B251-3571E661451C}" srcOrd="0" destOrd="0" presId="urn:microsoft.com/office/officeart/2018/2/layout/IconCircleList"/>
    <dgm:cxn modelId="{70FD8F36-6C65-4524-BF88-06526F49E2EA}" type="presParOf" srcId="{D9047002-1A1E-4649-A788-DCAC8FD7D938}" destId="{131A826D-C6A6-47CB-9494-3DE9AD179226}" srcOrd="1" destOrd="0" presId="urn:microsoft.com/office/officeart/2018/2/layout/IconCircleList"/>
    <dgm:cxn modelId="{4B94B025-3D6A-41FD-8D18-FEC7C1184EBC}" type="presParOf" srcId="{D9047002-1A1E-4649-A788-DCAC8FD7D938}" destId="{28A8FE32-F9EF-4D6B-AE4B-301A6FACAB20}" srcOrd="2" destOrd="0" presId="urn:microsoft.com/office/officeart/2018/2/layout/IconCircleList"/>
    <dgm:cxn modelId="{56971D76-379C-40B4-AEA4-200E7C6A413C}" type="presParOf" srcId="{D9047002-1A1E-4649-A788-DCAC8FD7D938}" destId="{3DEF7753-C158-449F-86CD-CD5C2D939793}" srcOrd="3" destOrd="0" presId="urn:microsoft.com/office/officeart/2018/2/layout/IconCircleList"/>
    <dgm:cxn modelId="{8E95DE77-2826-459E-81A2-817411E0200E}" type="presParOf" srcId="{55DCB4B2-1AB5-4EFA-B037-F52057544BB3}" destId="{E161255D-E9D3-4479-A061-080C282471DD}" srcOrd="7" destOrd="0" presId="urn:microsoft.com/office/officeart/2018/2/layout/IconCircleList"/>
    <dgm:cxn modelId="{B0E66195-CAA6-4847-A83C-2662F8C07202}" type="presParOf" srcId="{55DCB4B2-1AB5-4EFA-B037-F52057544BB3}" destId="{A1E6B797-8569-487F-A35B-DDFF27C7EEBB}" srcOrd="8" destOrd="0" presId="urn:microsoft.com/office/officeart/2018/2/layout/IconCircleList"/>
    <dgm:cxn modelId="{7FC0AEA6-DEC5-4435-B4DB-F48884C15690}" type="presParOf" srcId="{A1E6B797-8569-487F-A35B-DDFF27C7EEBB}" destId="{E8C7DEE8-E1E4-4EFA-A2E5-C4F1C961E317}" srcOrd="0" destOrd="0" presId="urn:microsoft.com/office/officeart/2018/2/layout/IconCircleList"/>
    <dgm:cxn modelId="{1BCA1F5F-7E70-459E-84EC-DA1E4E78EA27}" type="presParOf" srcId="{A1E6B797-8569-487F-A35B-DDFF27C7EEBB}" destId="{8CFB0F37-B720-4935-B074-6BDE8CCA275A}" srcOrd="1" destOrd="0" presId="urn:microsoft.com/office/officeart/2018/2/layout/IconCircleList"/>
    <dgm:cxn modelId="{83074585-768F-4EFC-A0AF-3EFA1C32834F}" type="presParOf" srcId="{A1E6B797-8569-487F-A35B-DDFF27C7EEBB}" destId="{ED05E0F1-928C-4A34-A6F5-239CC0F6057A}" srcOrd="2" destOrd="0" presId="urn:microsoft.com/office/officeart/2018/2/layout/IconCircleList"/>
    <dgm:cxn modelId="{2CEA9EAD-A2CF-4727-9F10-1F46D3A4CA1F}" type="presParOf" srcId="{A1E6B797-8569-487F-A35B-DDFF27C7EEBB}" destId="{CD65D184-90D9-4F52-A076-237E981504B7}"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3F271CE-0131-40B9-9F55-CDB7C64EAED3}" type="doc">
      <dgm:prSet loTypeId="urn:microsoft.com/office/officeart/2008/layout/LinedList" loCatId="list" qsTypeId="urn:microsoft.com/office/officeart/2005/8/quickstyle/simple4" qsCatId="simple" csTypeId="urn:microsoft.com/office/officeart/2005/8/colors/colorful1" csCatId="colorful" phldr="1"/>
      <dgm:spPr/>
      <dgm:t>
        <a:bodyPr/>
        <a:lstStyle/>
        <a:p>
          <a:endParaRPr lang="en-US"/>
        </a:p>
      </dgm:t>
    </dgm:pt>
    <dgm:pt modelId="{0ED14032-76C2-47A7-8478-528EF5B465CD}">
      <dgm:prSet/>
      <dgm:spPr/>
      <dgm:t>
        <a:bodyPr/>
        <a:lstStyle/>
        <a:p>
          <a:r>
            <a:rPr lang="en-US" b="1"/>
            <a:t>Successful Solution &amp; Evaluation</a:t>
          </a:r>
          <a:endParaRPr lang="en-US"/>
        </a:p>
      </dgm:t>
    </dgm:pt>
    <dgm:pt modelId="{5AAAC28A-AA88-4B96-8EDF-74816AFCAA6E}" type="parTrans" cxnId="{97FB24ED-D8EA-42F0-9484-2B85FC012D9A}">
      <dgm:prSet/>
      <dgm:spPr/>
      <dgm:t>
        <a:bodyPr/>
        <a:lstStyle/>
        <a:p>
          <a:endParaRPr lang="en-US"/>
        </a:p>
      </dgm:t>
    </dgm:pt>
    <dgm:pt modelId="{9A0F5250-03A6-476B-B916-12BE6BA60934}" type="sibTrans" cxnId="{97FB24ED-D8EA-42F0-9484-2B85FC012D9A}">
      <dgm:prSet/>
      <dgm:spPr/>
      <dgm:t>
        <a:bodyPr/>
        <a:lstStyle/>
        <a:p>
          <a:endParaRPr lang="en-US"/>
        </a:p>
      </dgm:t>
    </dgm:pt>
    <dgm:pt modelId="{6A0FEBA3-0C8E-4C88-8B65-0C8159FA73A2}">
      <dgm:prSet/>
      <dgm:spPr/>
      <dgm:t>
        <a:bodyPr/>
        <a:lstStyle/>
        <a:p>
          <a:r>
            <a:rPr lang="en-IN" dirty="0"/>
            <a:t>Predict Claim sanction status precisely  </a:t>
          </a:r>
          <a:endParaRPr lang="en-US" dirty="0"/>
        </a:p>
      </dgm:t>
    </dgm:pt>
    <dgm:pt modelId="{934539D7-A7B3-4713-923E-0FE3E793CEFB}" type="parTrans" cxnId="{A59E5B38-A508-4605-B53C-D4C0C744762E}">
      <dgm:prSet/>
      <dgm:spPr/>
      <dgm:t>
        <a:bodyPr/>
        <a:lstStyle/>
        <a:p>
          <a:endParaRPr lang="en-US"/>
        </a:p>
      </dgm:t>
    </dgm:pt>
    <dgm:pt modelId="{C4A0E9D5-2A99-422D-89E6-B0F6AD98829D}" type="sibTrans" cxnId="{A59E5B38-A508-4605-B53C-D4C0C744762E}">
      <dgm:prSet/>
      <dgm:spPr/>
      <dgm:t>
        <a:bodyPr/>
        <a:lstStyle/>
        <a:p>
          <a:endParaRPr lang="en-US"/>
        </a:p>
      </dgm:t>
    </dgm:pt>
    <dgm:pt modelId="{71CF7840-11A6-433D-B17B-07B9D921605B}">
      <dgm:prSet/>
      <dgm:spPr/>
      <dgm:t>
        <a:bodyPr/>
        <a:lstStyle/>
        <a:p>
          <a:r>
            <a:rPr lang="en-IN" dirty="0"/>
            <a:t>Reduce the number of claims that need to be manually verified </a:t>
          </a:r>
          <a:endParaRPr lang="en-US" dirty="0"/>
        </a:p>
      </dgm:t>
    </dgm:pt>
    <dgm:pt modelId="{04DF7034-7C64-4BA1-8B31-CBDC0101D7AC}" type="parTrans" cxnId="{0B1355E8-BBF3-426A-8F46-5E6A95563D78}">
      <dgm:prSet/>
      <dgm:spPr/>
      <dgm:t>
        <a:bodyPr/>
        <a:lstStyle/>
        <a:p>
          <a:endParaRPr lang="en-US"/>
        </a:p>
      </dgm:t>
    </dgm:pt>
    <dgm:pt modelId="{7F9C90A2-D535-42B3-BB83-81B10582C54D}" type="sibTrans" cxnId="{0B1355E8-BBF3-426A-8F46-5E6A95563D78}">
      <dgm:prSet/>
      <dgm:spPr/>
      <dgm:t>
        <a:bodyPr/>
        <a:lstStyle/>
        <a:p>
          <a:endParaRPr lang="en-US"/>
        </a:p>
      </dgm:t>
    </dgm:pt>
    <dgm:pt modelId="{8BD5464B-6217-4873-858A-BB5C503E2491}">
      <dgm:prSet/>
      <dgm:spPr/>
      <dgm:t>
        <a:bodyPr/>
        <a:lstStyle/>
        <a:p>
          <a:r>
            <a:rPr lang="en-IN" dirty="0"/>
            <a:t>High confidence in the prediction of true claims</a:t>
          </a:r>
          <a:endParaRPr lang="en-US" dirty="0"/>
        </a:p>
      </dgm:t>
    </dgm:pt>
    <dgm:pt modelId="{AF9954E8-00C1-4549-AFD3-4B2763D4B75B}" type="parTrans" cxnId="{A7B008F6-6B89-43A4-AF37-38820CC30BA8}">
      <dgm:prSet/>
      <dgm:spPr/>
      <dgm:t>
        <a:bodyPr/>
        <a:lstStyle/>
        <a:p>
          <a:endParaRPr lang="en-US"/>
        </a:p>
      </dgm:t>
    </dgm:pt>
    <dgm:pt modelId="{2B63A2E4-D7F5-466A-8D1C-83B8A00A0F52}" type="sibTrans" cxnId="{A7B008F6-6B89-43A4-AF37-38820CC30BA8}">
      <dgm:prSet/>
      <dgm:spPr/>
      <dgm:t>
        <a:bodyPr/>
        <a:lstStyle/>
        <a:p>
          <a:endParaRPr lang="en-US"/>
        </a:p>
      </dgm:t>
    </dgm:pt>
    <dgm:pt modelId="{F7D78FF4-2168-4FA0-8AF1-3029C8D07AFA}">
      <dgm:prSet/>
      <dgm:spPr/>
      <dgm:t>
        <a:bodyPr/>
        <a:lstStyle/>
        <a:p>
          <a:r>
            <a:rPr lang="en-IN" dirty="0"/>
            <a:t>The evaluation metric for the solution will be PRECISION (Given by </a:t>
          </a:r>
          <a:r>
            <a:rPr lang="en-IN" dirty="0" err="1"/>
            <a:t>GreyAtom</a:t>
          </a:r>
          <a:r>
            <a:rPr lang="en-IN" dirty="0"/>
            <a:t>) </a:t>
          </a:r>
          <a:endParaRPr lang="en-US" dirty="0"/>
        </a:p>
      </dgm:t>
    </dgm:pt>
    <dgm:pt modelId="{4D7061CA-D3AA-42C7-A63C-CD298D04F903}" type="parTrans" cxnId="{5BD878B0-3425-4E1C-ADFD-D5871A1D10D2}">
      <dgm:prSet/>
      <dgm:spPr/>
      <dgm:t>
        <a:bodyPr/>
        <a:lstStyle/>
        <a:p>
          <a:endParaRPr lang="en-US"/>
        </a:p>
      </dgm:t>
    </dgm:pt>
    <dgm:pt modelId="{1B1C7A35-E675-407E-9815-94923217DBF8}" type="sibTrans" cxnId="{5BD878B0-3425-4E1C-ADFD-D5871A1D10D2}">
      <dgm:prSet/>
      <dgm:spPr/>
      <dgm:t>
        <a:bodyPr/>
        <a:lstStyle/>
        <a:p>
          <a:endParaRPr lang="en-US"/>
        </a:p>
      </dgm:t>
    </dgm:pt>
    <dgm:pt modelId="{28A963ED-0D7F-3142-A824-A46294107968}" type="pres">
      <dgm:prSet presAssocID="{A3F271CE-0131-40B9-9F55-CDB7C64EAED3}" presName="vert0" presStyleCnt="0">
        <dgm:presLayoutVars>
          <dgm:dir/>
          <dgm:animOne val="branch"/>
          <dgm:animLvl val="lvl"/>
        </dgm:presLayoutVars>
      </dgm:prSet>
      <dgm:spPr/>
      <dgm:t>
        <a:bodyPr/>
        <a:lstStyle/>
        <a:p>
          <a:endParaRPr lang="en-US"/>
        </a:p>
      </dgm:t>
    </dgm:pt>
    <dgm:pt modelId="{63E3A410-D730-D34A-B263-2E9AA5A72436}" type="pres">
      <dgm:prSet presAssocID="{0ED14032-76C2-47A7-8478-528EF5B465CD}" presName="thickLine" presStyleLbl="alignNode1" presStyleIdx="0" presStyleCnt="5"/>
      <dgm:spPr/>
    </dgm:pt>
    <dgm:pt modelId="{5A63D349-F95F-C240-8489-627E4141565A}" type="pres">
      <dgm:prSet presAssocID="{0ED14032-76C2-47A7-8478-528EF5B465CD}" presName="horz1" presStyleCnt="0"/>
      <dgm:spPr/>
    </dgm:pt>
    <dgm:pt modelId="{9B7AEDF9-A9B7-1246-B6D6-EB3353A23B2C}" type="pres">
      <dgm:prSet presAssocID="{0ED14032-76C2-47A7-8478-528EF5B465CD}" presName="tx1" presStyleLbl="revTx" presStyleIdx="0" presStyleCnt="5"/>
      <dgm:spPr/>
      <dgm:t>
        <a:bodyPr/>
        <a:lstStyle/>
        <a:p>
          <a:endParaRPr lang="en-US"/>
        </a:p>
      </dgm:t>
    </dgm:pt>
    <dgm:pt modelId="{6F580A4E-951F-1448-BC84-6A40237EDA1A}" type="pres">
      <dgm:prSet presAssocID="{0ED14032-76C2-47A7-8478-528EF5B465CD}" presName="vert1" presStyleCnt="0"/>
      <dgm:spPr/>
    </dgm:pt>
    <dgm:pt modelId="{59786018-34B7-2D47-B839-E00132AFBC57}" type="pres">
      <dgm:prSet presAssocID="{6A0FEBA3-0C8E-4C88-8B65-0C8159FA73A2}" presName="thickLine" presStyleLbl="alignNode1" presStyleIdx="1" presStyleCnt="5"/>
      <dgm:spPr/>
    </dgm:pt>
    <dgm:pt modelId="{C3D25202-BAF6-9245-9CCB-28703CFA5158}" type="pres">
      <dgm:prSet presAssocID="{6A0FEBA3-0C8E-4C88-8B65-0C8159FA73A2}" presName="horz1" presStyleCnt="0"/>
      <dgm:spPr/>
    </dgm:pt>
    <dgm:pt modelId="{BF5AF228-AE84-FE41-BEBC-F71666BDE9B3}" type="pres">
      <dgm:prSet presAssocID="{6A0FEBA3-0C8E-4C88-8B65-0C8159FA73A2}" presName="tx1" presStyleLbl="revTx" presStyleIdx="1" presStyleCnt="5"/>
      <dgm:spPr/>
      <dgm:t>
        <a:bodyPr/>
        <a:lstStyle/>
        <a:p>
          <a:endParaRPr lang="en-US"/>
        </a:p>
      </dgm:t>
    </dgm:pt>
    <dgm:pt modelId="{B0DC627D-C92A-5946-AB99-591662D10B25}" type="pres">
      <dgm:prSet presAssocID="{6A0FEBA3-0C8E-4C88-8B65-0C8159FA73A2}" presName="vert1" presStyleCnt="0"/>
      <dgm:spPr/>
    </dgm:pt>
    <dgm:pt modelId="{9873F9AD-F1D1-224F-995D-0EB0AEFD6064}" type="pres">
      <dgm:prSet presAssocID="{71CF7840-11A6-433D-B17B-07B9D921605B}" presName="thickLine" presStyleLbl="alignNode1" presStyleIdx="2" presStyleCnt="5"/>
      <dgm:spPr/>
    </dgm:pt>
    <dgm:pt modelId="{D9C13D91-D497-2D4B-844C-784F4012CEAF}" type="pres">
      <dgm:prSet presAssocID="{71CF7840-11A6-433D-B17B-07B9D921605B}" presName="horz1" presStyleCnt="0"/>
      <dgm:spPr/>
    </dgm:pt>
    <dgm:pt modelId="{EDF29301-B50A-6F40-95BF-FF9E189C34A0}" type="pres">
      <dgm:prSet presAssocID="{71CF7840-11A6-433D-B17B-07B9D921605B}" presName="tx1" presStyleLbl="revTx" presStyleIdx="2" presStyleCnt="5"/>
      <dgm:spPr/>
      <dgm:t>
        <a:bodyPr/>
        <a:lstStyle/>
        <a:p>
          <a:endParaRPr lang="en-US"/>
        </a:p>
      </dgm:t>
    </dgm:pt>
    <dgm:pt modelId="{47201B9D-E9FC-6A45-B32A-FF8EC1AB471B}" type="pres">
      <dgm:prSet presAssocID="{71CF7840-11A6-433D-B17B-07B9D921605B}" presName="vert1" presStyleCnt="0"/>
      <dgm:spPr/>
    </dgm:pt>
    <dgm:pt modelId="{15D77CDA-C246-284E-A632-AFA8194A611F}" type="pres">
      <dgm:prSet presAssocID="{8BD5464B-6217-4873-858A-BB5C503E2491}" presName="thickLine" presStyleLbl="alignNode1" presStyleIdx="3" presStyleCnt="5"/>
      <dgm:spPr/>
    </dgm:pt>
    <dgm:pt modelId="{C485B02D-760D-F841-8D2C-4577380A9869}" type="pres">
      <dgm:prSet presAssocID="{8BD5464B-6217-4873-858A-BB5C503E2491}" presName="horz1" presStyleCnt="0"/>
      <dgm:spPr/>
    </dgm:pt>
    <dgm:pt modelId="{BF183878-BA6C-FE4E-A9E7-B1B43469A9BE}" type="pres">
      <dgm:prSet presAssocID="{8BD5464B-6217-4873-858A-BB5C503E2491}" presName="tx1" presStyleLbl="revTx" presStyleIdx="3" presStyleCnt="5"/>
      <dgm:spPr/>
      <dgm:t>
        <a:bodyPr/>
        <a:lstStyle/>
        <a:p>
          <a:endParaRPr lang="en-US"/>
        </a:p>
      </dgm:t>
    </dgm:pt>
    <dgm:pt modelId="{55A83EB6-BF2C-9247-9268-553F8B6A5449}" type="pres">
      <dgm:prSet presAssocID="{8BD5464B-6217-4873-858A-BB5C503E2491}" presName="vert1" presStyleCnt="0"/>
      <dgm:spPr/>
    </dgm:pt>
    <dgm:pt modelId="{2F838E71-97A2-2B46-90D2-254B37E248AB}" type="pres">
      <dgm:prSet presAssocID="{F7D78FF4-2168-4FA0-8AF1-3029C8D07AFA}" presName="thickLine" presStyleLbl="alignNode1" presStyleIdx="4" presStyleCnt="5"/>
      <dgm:spPr/>
    </dgm:pt>
    <dgm:pt modelId="{4D67240D-82A9-5B44-9FA7-A1FF582EBE7C}" type="pres">
      <dgm:prSet presAssocID="{F7D78FF4-2168-4FA0-8AF1-3029C8D07AFA}" presName="horz1" presStyleCnt="0"/>
      <dgm:spPr/>
    </dgm:pt>
    <dgm:pt modelId="{FFD41BE7-0986-5040-A3E4-F7DB5C91F161}" type="pres">
      <dgm:prSet presAssocID="{F7D78FF4-2168-4FA0-8AF1-3029C8D07AFA}" presName="tx1" presStyleLbl="revTx" presStyleIdx="4" presStyleCnt="5"/>
      <dgm:spPr/>
      <dgm:t>
        <a:bodyPr/>
        <a:lstStyle/>
        <a:p>
          <a:endParaRPr lang="en-US"/>
        </a:p>
      </dgm:t>
    </dgm:pt>
    <dgm:pt modelId="{5838F08D-893E-DC47-B92A-5E6B9E61ABFE}" type="pres">
      <dgm:prSet presAssocID="{F7D78FF4-2168-4FA0-8AF1-3029C8D07AFA}" presName="vert1" presStyleCnt="0"/>
      <dgm:spPr/>
    </dgm:pt>
  </dgm:ptLst>
  <dgm:cxnLst>
    <dgm:cxn modelId="{84371696-E90E-CB44-9997-02079242D606}" type="presOf" srcId="{F7D78FF4-2168-4FA0-8AF1-3029C8D07AFA}" destId="{FFD41BE7-0986-5040-A3E4-F7DB5C91F161}" srcOrd="0" destOrd="0" presId="urn:microsoft.com/office/officeart/2008/layout/LinedList"/>
    <dgm:cxn modelId="{A59E5B38-A508-4605-B53C-D4C0C744762E}" srcId="{A3F271CE-0131-40B9-9F55-CDB7C64EAED3}" destId="{6A0FEBA3-0C8E-4C88-8B65-0C8159FA73A2}" srcOrd="1" destOrd="0" parTransId="{934539D7-A7B3-4713-923E-0FE3E793CEFB}" sibTransId="{C4A0E9D5-2A99-422D-89E6-B0F6AD98829D}"/>
    <dgm:cxn modelId="{97FB24ED-D8EA-42F0-9484-2B85FC012D9A}" srcId="{A3F271CE-0131-40B9-9F55-CDB7C64EAED3}" destId="{0ED14032-76C2-47A7-8478-528EF5B465CD}" srcOrd="0" destOrd="0" parTransId="{5AAAC28A-AA88-4B96-8EDF-74816AFCAA6E}" sibTransId="{9A0F5250-03A6-476B-B916-12BE6BA60934}"/>
    <dgm:cxn modelId="{56678C59-84E2-9A42-9AB4-2ABFDBBEE67F}" type="presOf" srcId="{0ED14032-76C2-47A7-8478-528EF5B465CD}" destId="{9B7AEDF9-A9B7-1246-B6D6-EB3353A23B2C}" srcOrd="0" destOrd="0" presId="urn:microsoft.com/office/officeart/2008/layout/LinedList"/>
    <dgm:cxn modelId="{0B1355E8-BBF3-426A-8F46-5E6A95563D78}" srcId="{A3F271CE-0131-40B9-9F55-CDB7C64EAED3}" destId="{71CF7840-11A6-433D-B17B-07B9D921605B}" srcOrd="2" destOrd="0" parTransId="{04DF7034-7C64-4BA1-8B31-CBDC0101D7AC}" sibTransId="{7F9C90A2-D535-42B3-BB83-81B10582C54D}"/>
    <dgm:cxn modelId="{475A0C19-6B95-C844-9284-39E9CB628810}" type="presOf" srcId="{71CF7840-11A6-433D-B17B-07B9D921605B}" destId="{EDF29301-B50A-6F40-95BF-FF9E189C34A0}" srcOrd="0" destOrd="0" presId="urn:microsoft.com/office/officeart/2008/layout/LinedList"/>
    <dgm:cxn modelId="{16223F30-B50A-3D42-8E81-1951C69D242C}" type="presOf" srcId="{8BD5464B-6217-4873-858A-BB5C503E2491}" destId="{BF183878-BA6C-FE4E-A9E7-B1B43469A9BE}" srcOrd="0" destOrd="0" presId="urn:microsoft.com/office/officeart/2008/layout/LinedList"/>
    <dgm:cxn modelId="{9DBA5183-81C0-CE48-AB93-6448F83FB182}" type="presOf" srcId="{6A0FEBA3-0C8E-4C88-8B65-0C8159FA73A2}" destId="{BF5AF228-AE84-FE41-BEBC-F71666BDE9B3}" srcOrd="0" destOrd="0" presId="urn:microsoft.com/office/officeart/2008/layout/LinedList"/>
    <dgm:cxn modelId="{1DB2963A-47EC-4D4E-B0C9-484B1B26A03E}" type="presOf" srcId="{A3F271CE-0131-40B9-9F55-CDB7C64EAED3}" destId="{28A963ED-0D7F-3142-A824-A46294107968}" srcOrd="0" destOrd="0" presId="urn:microsoft.com/office/officeart/2008/layout/LinedList"/>
    <dgm:cxn modelId="{A7B008F6-6B89-43A4-AF37-38820CC30BA8}" srcId="{A3F271CE-0131-40B9-9F55-CDB7C64EAED3}" destId="{8BD5464B-6217-4873-858A-BB5C503E2491}" srcOrd="3" destOrd="0" parTransId="{AF9954E8-00C1-4549-AFD3-4B2763D4B75B}" sibTransId="{2B63A2E4-D7F5-466A-8D1C-83B8A00A0F52}"/>
    <dgm:cxn modelId="{5BD878B0-3425-4E1C-ADFD-D5871A1D10D2}" srcId="{A3F271CE-0131-40B9-9F55-CDB7C64EAED3}" destId="{F7D78FF4-2168-4FA0-8AF1-3029C8D07AFA}" srcOrd="4" destOrd="0" parTransId="{4D7061CA-D3AA-42C7-A63C-CD298D04F903}" sibTransId="{1B1C7A35-E675-407E-9815-94923217DBF8}"/>
    <dgm:cxn modelId="{8677E5D5-DB17-904D-B3C6-E201E5DD3364}" type="presParOf" srcId="{28A963ED-0D7F-3142-A824-A46294107968}" destId="{63E3A410-D730-D34A-B263-2E9AA5A72436}" srcOrd="0" destOrd="0" presId="urn:microsoft.com/office/officeart/2008/layout/LinedList"/>
    <dgm:cxn modelId="{045100D9-25E1-B54C-A702-276D86DAD986}" type="presParOf" srcId="{28A963ED-0D7F-3142-A824-A46294107968}" destId="{5A63D349-F95F-C240-8489-627E4141565A}" srcOrd="1" destOrd="0" presId="urn:microsoft.com/office/officeart/2008/layout/LinedList"/>
    <dgm:cxn modelId="{B70B73DB-440A-E448-AAD7-44498B3A0F19}" type="presParOf" srcId="{5A63D349-F95F-C240-8489-627E4141565A}" destId="{9B7AEDF9-A9B7-1246-B6D6-EB3353A23B2C}" srcOrd="0" destOrd="0" presId="urn:microsoft.com/office/officeart/2008/layout/LinedList"/>
    <dgm:cxn modelId="{67811F71-428D-6644-88F2-2814273C24B2}" type="presParOf" srcId="{5A63D349-F95F-C240-8489-627E4141565A}" destId="{6F580A4E-951F-1448-BC84-6A40237EDA1A}" srcOrd="1" destOrd="0" presId="urn:microsoft.com/office/officeart/2008/layout/LinedList"/>
    <dgm:cxn modelId="{88B0B39E-94ED-D64C-8FCC-8FFAF76F2EFD}" type="presParOf" srcId="{28A963ED-0D7F-3142-A824-A46294107968}" destId="{59786018-34B7-2D47-B839-E00132AFBC57}" srcOrd="2" destOrd="0" presId="urn:microsoft.com/office/officeart/2008/layout/LinedList"/>
    <dgm:cxn modelId="{FEB76124-6C54-EE43-BB34-FCCE87078A3E}" type="presParOf" srcId="{28A963ED-0D7F-3142-A824-A46294107968}" destId="{C3D25202-BAF6-9245-9CCB-28703CFA5158}" srcOrd="3" destOrd="0" presId="urn:microsoft.com/office/officeart/2008/layout/LinedList"/>
    <dgm:cxn modelId="{B940949B-194C-7345-9C96-51D229CD9A60}" type="presParOf" srcId="{C3D25202-BAF6-9245-9CCB-28703CFA5158}" destId="{BF5AF228-AE84-FE41-BEBC-F71666BDE9B3}" srcOrd="0" destOrd="0" presId="urn:microsoft.com/office/officeart/2008/layout/LinedList"/>
    <dgm:cxn modelId="{1B738F47-46ED-164B-BDD7-FF792B35A03E}" type="presParOf" srcId="{C3D25202-BAF6-9245-9CCB-28703CFA5158}" destId="{B0DC627D-C92A-5946-AB99-591662D10B25}" srcOrd="1" destOrd="0" presId="urn:microsoft.com/office/officeart/2008/layout/LinedList"/>
    <dgm:cxn modelId="{4B43DFE0-85F0-9F4E-A174-566F59F11004}" type="presParOf" srcId="{28A963ED-0D7F-3142-A824-A46294107968}" destId="{9873F9AD-F1D1-224F-995D-0EB0AEFD6064}" srcOrd="4" destOrd="0" presId="urn:microsoft.com/office/officeart/2008/layout/LinedList"/>
    <dgm:cxn modelId="{C38B188E-B239-6647-9BBD-A8DEF7C31A1F}" type="presParOf" srcId="{28A963ED-0D7F-3142-A824-A46294107968}" destId="{D9C13D91-D497-2D4B-844C-784F4012CEAF}" srcOrd="5" destOrd="0" presId="urn:microsoft.com/office/officeart/2008/layout/LinedList"/>
    <dgm:cxn modelId="{EAE3149C-AC31-E645-A7D4-450CDE1CCD77}" type="presParOf" srcId="{D9C13D91-D497-2D4B-844C-784F4012CEAF}" destId="{EDF29301-B50A-6F40-95BF-FF9E189C34A0}" srcOrd="0" destOrd="0" presId="urn:microsoft.com/office/officeart/2008/layout/LinedList"/>
    <dgm:cxn modelId="{6C0A110E-810B-FD46-B502-C4C784F60848}" type="presParOf" srcId="{D9C13D91-D497-2D4B-844C-784F4012CEAF}" destId="{47201B9D-E9FC-6A45-B32A-FF8EC1AB471B}" srcOrd="1" destOrd="0" presId="urn:microsoft.com/office/officeart/2008/layout/LinedList"/>
    <dgm:cxn modelId="{5675372E-F9D1-6F43-B366-DE7C6D9714EA}" type="presParOf" srcId="{28A963ED-0D7F-3142-A824-A46294107968}" destId="{15D77CDA-C246-284E-A632-AFA8194A611F}" srcOrd="6" destOrd="0" presId="urn:microsoft.com/office/officeart/2008/layout/LinedList"/>
    <dgm:cxn modelId="{87A5A387-26E7-514D-88A3-186CAAE8A357}" type="presParOf" srcId="{28A963ED-0D7F-3142-A824-A46294107968}" destId="{C485B02D-760D-F841-8D2C-4577380A9869}" srcOrd="7" destOrd="0" presId="urn:microsoft.com/office/officeart/2008/layout/LinedList"/>
    <dgm:cxn modelId="{7B587DF0-FC0E-3346-908C-8E0E0E6A1595}" type="presParOf" srcId="{C485B02D-760D-F841-8D2C-4577380A9869}" destId="{BF183878-BA6C-FE4E-A9E7-B1B43469A9BE}" srcOrd="0" destOrd="0" presId="urn:microsoft.com/office/officeart/2008/layout/LinedList"/>
    <dgm:cxn modelId="{0DFBF21D-0F18-5B4E-A95E-13D48CB649C1}" type="presParOf" srcId="{C485B02D-760D-F841-8D2C-4577380A9869}" destId="{55A83EB6-BF2C-9247-9268-553F8B6A5449}" srcOrd="1" destOrd="0" presId="urn:microsoft.com/office/officeart/2008/layout/LinedList"/>
    <dgm:cxn modelId="{0EA1A26E-91AE-964E-B01E-827CAB6A8228}" type="presParOf" srcId="{28A963ED-0D7F-3142-A824-A46294107968}" destId="{2F838E71-97A2-2B46-90D2-254B37E248AB}" srcOrd="8" destOrd="0" presId="urn:microsoft.com/office/officeart/2008/layout/LinedList"/>
    <dgm:cxn modelId="{54D6876C-DD6F-FC49-B5C0-0BEB577494FE}" type="presParOf" srcId="{28A963ED-0D7F-3142-A824-A46294107968}" destId="{4D67240D-82A9-5B44-9FA7-A1FF582EBE7C}" srcOrd="9" destOrd="0" presId="urn:microsoft.com/office/officeart/2008/layout/LinedList"/>
    <dgm:cxn modelId="{D1003AB1-284D-824F-9B6A-0A499515ABEA}" type="presParOf" srcId="{4D67240D-82A9-5B44-9FA7-A1FF582EBE7C}" destId="{FFD41BE7-0986-5040-A3E4-F7DB5C91F161}" srcOrd="0" destOrd="0" presId="urn:microsoft.com/office/officeart/2008/layout/LinedList"/>
    <dgm:cxn modelId="{743B9392-D645-AD4D-B19E-F108AB0098D1}" type="presParOf" srcId="{4D67240D-82A9-5B44-9FA7-A1FF582EBE7C}" destId="{5838F08D-893E-DC47-B92A-5E6B9E61ABF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C1F4DB-BF8A-47DB-8FC0-801403F5AB58}">
      <dsp:nvSpPr>
        <dsp:cNvPr id="0" name=""/>
        <dsp:cNvSpPr/>
      </dsp:nvSpPr>
      <dsp:spPr>
        <a:xfrm>
          <a:off x="0" y="0"/>
          <a:ext cx="1067421" cy="106742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069BC2-CA57-4787-9A7B-39B39E7C5BF0}">
      <dsp:nvSpPr>
        <dsp:cNvPr id="0" name=""/>
        <dsp:cNvSpPr/>
      </dsp:nvSpPr>
      <dsp:spPr>
        <a:xfrm>
          <a:off x="249960" y="266697"/>
          <a:ext cx="619104" cy="6191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811C25C-4D32-4A8A-9843-E710A6A3B14F}">
      <dsp:nvSpPr>
        <dsp:cNvPr id="0" name=""/>
        <dsp:cNvSpPr/>
      </dsp:nvSpPr>
      <dsp:spPr>
        <a:xfrm>
          <a:off x="1329301" y="104643"/>
          <a:ext cx="1902043" cy="631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577850">
            <a:lnSpc>
              <a:spcPct val="90000"/>
            </a:lnSpc>
            <a:spcBef>
              <a:spcPct val="0"/>
            </a:spcBef>
            <a:spcAft>
              <a:spcPct val="35000"/>
            </a:spcAft>
          </a:pPr>
          <a:r>
            <a:rPr lang="en-US" sz="1300" b="1" kern="1200" dirty="0"/>
            <a:t>Root Cause Analysis</a:t>
          </a:r>
          <a:endParaRPr lang="en-US" sz="1300" kern="1200" dirty="0"/>
        </a:p>
      </dsp:txBody>
      <dsp:txXfrm>
        <a:off x="1329301" y="104643"/>
        <a:ext cx="1902043" cy="631956"/>
      </dsp:txXfrm>
    </dsp:sp>
    <dsp:sp modelId="{4FA58174-9B06-431C-94B7-4916CC3ECB76}">
      <dsp:nvSpPr>
        <dsp:cNvPr id="0" name=""/>
        <dsp:cNvSpPr/>
      </dsp:nvSpPr>
      <dsp:spPr>
        <a:xfrm>
          <a:off x="4768691" y="986866"/>
          <a:ext cx="1067421" cy="106742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BB110F-E92D-4342-98AA-089BAA5770D8}">
      <dsp:nvSpPr>
        <dsp:cNvPr id="0" name=""/>
        <dsp:cNvSpPr/>
      </dsp:nvSpPr>
      <dsp:spPr>
        <a:xfrm>
          <a:off x="4948757" y="1266792"/>
          <a:ext cx="619104" cy="6191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24E6488-6F1A-4ED4-95EB-115A52992733}">
      <dsp:nvSpPr>
        <dsp:cNvPr id="0" name=""/>
        <dsp:cNvSpPr/>
      </dsp:nvSpPr>
      <dsp:spPr>
        <a:xfrm>
          <a:off x="6047560" y="974089"/>
          <a:ext cx="2516064" cy="1067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577850">
            <a:lnSpc>
              <a:spcPct val="90000"/>
            </a:lnSpc>
            <a:spcBef>
              <a:spcPct val="0"/>
            </a:spcBef>
            <a:spcAft>
              <a:spcPct val="35000"/>
            </a:spcAft>
          </a:pPr>
          <a:r>
            <a:rPr lang="en-US" sz="1300" kern="1200" dirty="0"/>
            <a:t>Current Process is a mostly manual Process requiring lot of time and effort</a:t>
          </a:r>
        </a:p>
      </dsp:txBody>
      <dsp:txXfrm>
        <a:off x="6047560" y="974089"/>
        <a:ext cx="2516064" cy="1067421"/>
      </dsp:txXfrm>
    </dsp:sp>
    <dsp:sp modelId="{9D0482FA-40DA-476E-9C8D-55FE67F08AF5}">
      <dsp:nvSpPr>
        <dsp:cNvPr id="0" name=""/>
        <dsp:cNvSpPr/>
      </dsp:nvSpPr>
      <dsp:spPr>
        <a:xfrm>
          <a:off x="738627" y="1113037"/>
          <a:ext cx="1067421" cy="106742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91B689-2E9E-4EA5-86E9-09B29DF53785}">
      <dsp:nvSpPr>
        <dsp:cNvPr id="0" name=""/>
        <dsp:cNvSpPr/>
      </dsp:nvSpPr>
      <dsp:spPr>
        <a:xfrm>
          <a:off x="997361" y="1457611"/>
          <a:ext cx="619104" cy="6191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AA2E896-A6D7-48DF-A2AC-2E8B80249D27}">
      <dsp:nvSpPr>
        <dsp:cNvPr id="0" name=""/>
        <dsp:cNvSpPr/>
      </dsp:nvSpPr>
      <dsp:spPr>
        <a:xfrm>
          <a:off x="2052065" y="1009295"/>
          <a:ext cx="2516064" cy="1067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577850">
            <a:lnSpc>
              <a:spcPct val="90000"/>
            </a:lnSpc>
            <a:spcBef>
              <a:spcPct val="0"/>
            </a:spcBef>
            <a:spcAft>
              <a:spcPct val="35000"/>
            </a:spcAft>
          </a:pPr>
          <a:r>
            <a:rPr lang="en-IN" sz="1300" kern="1200" dirty="0"/>
            <a:t>Machine learning will automate the evaluation of insurance claims </a:t>
          </a:r>
          <a:endParaRPr lang="en-US" sz="1300" kern="1200" dirty="0"/>
        </a:p>
      </dsp:txBody>
      <dsp:txXfrm>
        <a:off x="2052065" y="1009295"/>
        <a:ext cx="2516064" cy="1067421"/>
      </dsp:txXfrm>
    </dsp:sp>
    <dsp:sp modelId="{3F8CE829-35C7-4636-B251-3571E661451C}">
      <dsp:nvSpPr>
        <dsp:cNvPr id="0" name=""/>
        <dsp:cNvSpPr/>
      </dsp:nvSpPr>
      <dsp:spPr>
        <a:xfrm>
          <a:off x="4956043" y="2560663"/>
          <a:ext cx="1067421" cy="106742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1A826D-C6A6-47CB-9494-3DE9AD179226}">
      <dsp:nvSpPr>
        <dsp:cNvPr id="0" name=""/>
        <dsp:cNvSpPr/>
      </dsp:nvSpPr>
      <dsp:spPr>
        <a:xfrm>
          <a:off x="5192278" y="2853982"/>
          <a:ext cx="619104" cy="6191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DEF7753-C158-449F-86CD-CD5C2D939793}">
      <dsp:nvSpPr>
        <dsp:cNvPr id="0" name=""/>
        <dsp:cNvSpPr/>
      </dsp:nvSpPr>
      <dsp:spPr>
        <a:xfrm>
          <a:off x="6458307" y="2574433"/>
          <a:ext cx="2516064" cy="1067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577850">
            <a:lnSpc>
              <a:spcPct val="90000"/>
            </a:lnSpc>
            <a:spcBef>
              <a:spcPct val="0"/>
            </a:spcBef>
            <a:spcAft>
              <a:spcPct val="35000"/>
            </a:spcAft>
          </a:pPr>
          <a:r>
            <a:rPr lang="en-IN" sz="1300" kern="1200" dirty="0"/>
            <a:t>Where claim evaluation can be automatically predicted and the evaluated true claims can be manually verified and finally sanctioned </a:t>
          </a:r>
          <a:endParaRPr lang="en-US" sz="1300" kern="1200" dirty="0"/>
        </a:p>
      </dsp:txBody>
      <dsp:txXfrm>
        <a:off x="6458307" y="2574433"/>
        <a:ext cx="2516064" cy="1067421"/>
      </dsp:txXfrm>
    </dsp:sp>
    <dsp:sp modelId="{E8C7DEE8-E1E4-4EFA-A2E5-C4F1C961E317}">
      <dsp:nvSpPr>
        <dsp:cNvPr id="0" name=""/>
        <dsp:cNvSpPr/>
      </dsp:nvSpPr>
      <dsp:spPr>
        <a:xfrm>
          <a:off x="790493" y="2485978"/>
          <a:ext cx="1067421" cy="1067421"/>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FB0F37-B720-4935-B074-6BDE8CCA275A}">
      <dsp:nvSpPr>
        <dsp:cNvPr id="0" name=""/>
        <dsp:cNvSpPr/>
      </dsp:nvSpPr>
      <dsp:spPr>
        <a:xfrm>
          <a:off x="1049236" y="2675555"/>
          <a:ext cx="619104" cy="61910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D65D184-90D9-4F52-A076-237E981504B7}">
      <dsp:nvSpPr>
        <dsp:cNvPr id="0" name=""/>
        <dsp:cNvSpPr/>
      </dsp:nvSpPr>
      <dsp:spPr>
        <a:xfrm>
          <a:off x="2121232" y="2503270"/>
          <a:ext cx="2516064" cy="1067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577850">
            <a:lnSpc>
              <a:spcPct val="90000"/>
            </a:lnSpc>
            <a:spcBef>
              <a:spcPct val="0"/>
            </a:spcBef>
            <a:spcAft>
              <a:spcPct val="35000"/>
            </a:spcAft>
          </a:pPr>
          <a:r>
            <a:rPr lang="en-IN" sz="1300" kern="1200" dirty="0"/>
            <a:t>If evaluated false claims then Action team can take this as possible input of fraud case and process can be initiated.</a:t>
          </a:r>
          <a:endParaRPr lang="en-US" sz="1300" kern="1200" dirty="0"/>
        </a:p>
      </dsp:txBody>
      <dsp:txXfrm>
        <a:off x="2121232" y="2503270"/>
        <a:ext cx="2516064" cy="10674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E3A410-D730-D34A-B263-2E9AA5A72436}">
      <dsp:nvSpPr>
        <dsp:cNvPr id="0" name=""/>
        <dsp:cNvSpPr/>
      </dsp:nvSpPr>
      <dsp:spPr>
        <a:xfrm>
          <a:off x="0" y="642"/>
          <a:ext cx="6832212" cy="0"/>
        </a:xfrm>
        <a:prstGeom prst="line">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w="9525" cap="rnd" cmpd="sng" algn="ctr">
          <a:solidFill>
            <a:schemeClr val="accent2">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sp>
    <dsp:sp modelId="{9B7AEDF9-A9B7-1246-B6D6-EB3353A23B2C}">
      <dsp:nvSpPr>
        <dsp:cNvPr id="0" name=""/>
        <dsp:cNvSpPr/>
      </dsp:nvSpPr>
      <dsp:spPr>
        <a:xfrm>
          <a:off x="0" y="642"/>
          <a:ext cx="6832212" cy="10526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b="1" kern="1200"/>
            <a:t>Successful Solution &amp; Evaluation</a:t>
          </a:r>
          <a:endParaRPr lang="en-US" sz="2700" kern="1200"/>
        </a:p>
      </dsp:txBody>
      <dsp:txXfrm>
        <a:off x="0" y="642"/>
        <a:ext cx="6832212" cy="1052698"/>
      </dsp:txXfrm>
    </dsp:sp>
    <dsp:sp modelId="{59786018-34B7-2D47-B839-E00132AFBC57}">
      <dsp:nvSpPr>
        <dsp:cNvPr id="0" name=""/>
        <dsp:cNvSpPr/>
      </dsp:nvSpPr>
      <dsp:spPr>
        <a:xfrm>
          <a:off x="0" y="1053341"/>
          <a:ext cx="6832212" cy="0"/>
        </a:xfrm>
        <a:prstGeom prst="line">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8000"/>
                <a:lumMod val="94000"/>
              </a:schemeClr>
            </a:gs>
          </a:gsLst>
          <a:lin ang="5400000" scaled="0"/>
        </a:gradFill>
        <a:ln w="9525" cap="rnd" cmpd="sng" algn="ctr">
          <a:solidFill>
            <a:schemeClr val="accent3">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sp>
    <dsp:sp modelId="{BF5AF228-AE84-FE41-BEBC-F71666BDE9B3}">
      <dsp:nvSpPr>
        <dsp:cNvPr id="0" name=""/>
        <dsp:cNvSpPr/>
      </dsp:nvSpPr>
      <dsp:spPr>
        <a:xfrm>
          <a:off x="0" y="1053341"/>
          <a:ext cx="6832212" cy="10526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IN" sz="2700" kern="1200" dirty="0"/>
            <a:t>Predict Claim sanction status precisely  </a:t>
          </a:r>
          <a:endParaRPr lang="en-US" sz="2700" kern="1200" dirty="0"/>
        </a:p>
      </dsp:txBody>
      <dsp:txXfrm>
        <a:off x="0" y="1053341"/>
        <a:ext cx="6832212" cy="1052698"/>
      </dsp:txXfrm>
    </dsp:sp>
    <dsp:sp modelId="{9873F9AD-F1D1-224F-995D-0EB0AEFD6064}">
      <dsp:nvSpPr>
        <dsp:cNvPr id="0" name=""/>
        <dsp:cNvSpPr/>
      </dsp:nvSpPr>
      <dsp:spPr>
        <a:xfrm>
          <a:off x="0" y="2106040"/>
          <a:ext cx="6832212"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8000"/>
                <a:lumMod val="94000"/>
              </a:schemeClr>
            </a:gs>
          </a:gsLst>
          <a:lin ang="5400000" scaled="0"/>
        </a:gradFill>
        <a:ln w="9525" cap="rnd" cmpd="sng" algn="ctr">
          <a:solidFill>
            <a:schemeClr val="accent4">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sp>
    <dsp:sp modelId="{EDF29301-B50A-6F40-95BF-FF9E189C34A0}">
      <dsp:nvSpPr>
        <dsp:cNvPr id="0" name=""/>
        <dsp:cNvSpPr/>
      </dsp:nvSpPr>
      <dsp:spPr>
        <a:xfrm>
          <a:off x="0" y="2106040"/>
          <a:ext cx="6832212" cy="10526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IN" sz="2700" kern="1200" dirty="0"/>
            <a:t>Reduce the number of claims that need to be manually verified </a:t>
          </a:r>
          <a:endParaRPr lang="en-US" sz="2700" kern="1200" dirty="0"/>
        </a:p>
      </dsp:txBody>
      <dsp:txXfrm>
        <a:off x="0" y="2106040"/>
        <a:ext cx="6832212" cy="1052698"/>
      </dsp:txXfrm>
    </dsp:sp>
    <dsp:sp modelId="{15D77CDA-C246-284E-A632-AFA8194A611F}">
      <dsp:nvSpPr>
        <dsp:cNvPr id="0" name=""/>
        <dsp:cNvSpPr/>
      </dsp:nvSpPr>
      <dsp:spPr>
        <a:xfrm>
          <a:off x="0" y="3158738"/>
          <a:ext cx="6832212" cy="0"/>
        </a:xfrm>
        <a:prstGeom prst="line">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8000"/>
                <a:lumMod val="94000"/>
              </a:schemeClr>
            </a:gs>
          </a:gsLst>
          <a:lin ang="5400000" scaled="0"/>
        </a:gradFill>
        <a:ln w="9525" cap="rnd" cmpd="sng" algn="ctr">
          <a:solidFill>
            <a:schemeClr val="accent5">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sp>
    <dsp:sp modelId="{BF183878-BA6C-FE4E-A9E7-B1B43469A9BE}">
      <dsp:nvSpPr>
        <dsp:cNvPr id="0" name=""/>
        <dsp:cNvSpPr/>
      </dsp:nvSpPr>
      <dsp:spPr>
        <a:xfrm>
          <a:off x="0" y="3158738"/>
          <a:ext cx="6832212" cy="10526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IN" sz="2700" kern="1200" dirty="0"/>
            <a:t>High confidence in the prediction of true claims</a:t>
          </a:r>
          <a:endParaRPr lang="en-US" sz="2700" kern="1200" dirty="0"/>
        </a:p>
      </dsp:txBody>
      <dsp:txXfrm>
        <a:off x="0" y="3158738"/>
        <a:ext cx="6832212" cy="1052698"/>
      </dsp:txXfrm>
    </dsp:sp>
    <dsp:sp modelId="{2F838E71-97A2-2B46-90D2-254B37E248AB}">
      <dsp:nvSpPr>
        <dsp:cNvPr id="0" name=""/>
        <dsp:cNvSpPr/>
      </dsp:nvSpPr>
      <dsp:spPr>
        <a:xfrm>
          <a:off x="0" y="4211437"/>
          <a:ext cx="6832212" cy="0"/>
        </a:xfrm>
        <a:prstGeom prst="line">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8000"/>
                <a:lumMod val="94000"/>
              </a:schemeClr>
            </a:gs>
          </a:gsLst>
          <a:lin ang="5400000" scaled="0"/>
        </a:gradFill>
        <a:ln w="9525" cap="rnd" cmpd="sng" algn="ctr">
          <a:solidFill>
            <a:schemeClr val="accent6">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sp>
    <dsp:sp modelId="{FFD41BE7-0986-5040-A3E4-F7DB5C91F161}">
      <dsp:nvSpPr>
        <dsp:cNvPr id="0" name=""/>
        <dsp:cNvSpPr/>
      </dsp:nvSpPr>
      <dsp:spPr>
        <a:xfrm>
          <a:off x="0" y="4211437"/>
          <a:ext cx="6832212" cy="10526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IN" sz="2700" kern="1200" dirty="0"/>
            <a:t>The evaluation metric for the solution will be PRECISION (Given by </a:t>
          </a:r>
          <a:r>
            <a:rPr lang="en-IN" sz="2700" kern="1200" dirty="0" err="1"/>
            <a:t>GreyAtom</a:t>
          </a:r>
          <a:r>
            <a:rPr lang="en-IN" sz="2700" kern="1200" dirty="0"/>
            <a:t>) </a:t>
          </a:r>
          <a:endParaRPr lang="en-US" sz="2700" kern="1200" dirty="0"/>
        </a:p>
      </dsp:txBody>
      <dsp:txXfrm>
        <a:off x="0" y="4211437"/>
        <a:ext cx="6832212" cy="105269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xmlns="">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E5A438-9015-714A-B695-9477B470A297}" type="datetimeFigureOut">
              <a:rPr lang="en-US" smtClean="0"/>
              <a:t>8/18/2019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9F71BE-4831-C842-A952-794F2149005F}" type="slidenum">
              <a:rPr lang="en-US" smtClean="0"/>
              <a:t>‹#›</a:t>
            </a:fld>
            <a:endParaRPr lang="en-US"/>
          </a:p>
        </p:txBody>
      </p:sp>
    </p:spTree>
    <p:extLst>
      <p:ext uri="{BB962C8B-B14F-4D97-AF65-F5344CB8AC3E}">
        <p14:creationId xmlns:p14="http://schemas.microsoft.com/office/powerpoint/2010/main" val="411709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9F71BE-4831-C842-A952-794F2149005F}" type="slidenum">
              <a:rPr lang="en-US" smtClean="0"/>
              <a:t>1</a:t>
            </a:fld>
            <a:endParaRPr lang="en-US"/>
          </a:p>
        </p:txBody>
      </p:sp>
    </p:spTree>
    <p:extLst>
      <p:ext uri="{BB962C8B-B14F-4D97-AF65-F5344CB8AC3E}">
        <p14:creationId xmlns:p14="http://schemas.microsoft.com/office/powerpoint/2010/main" val="1125214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455DDD4-F932-D047-94FC-B68AFAC2EE74}" type="datetimeFigureOut">
              <a:rPr lang="en-US" smtClean="0"/>
              <a:t>8/18/2019</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20B2B69-B800-4D44-B203-BCE524E9482A}" type="slidenum">
              <a:rPr lang="en-US" smtClean="0"/>
              <a:t>‹#›</a:t>
            </a:fld>
            <a:endParaRPr lang="en-US"/>
          </a:p>
        </p:txBody>
      </p:sp>
    </p:spTree>
    <p:extLst>
      <p:ext uri="{BB962C8B-B14F-4D97-AF65-F5344CB8AC3E}">
        <p14:creationId xmlns:p14="http://schemas.microsoft.com/office/powerpoint/2010/main" val="9561560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55DDD4-F932-D047-94FC-B68AFAC2EE74}" type="datetimeFigureOut">
              <a:rPr lang="en-US" smtClean="0"/>
              <a:t>8/18/2019</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20B2B69-B800-4D44-B203-BCE524E9482A}" type="slidenum">
              <a:rPr lang="en-US" smtClean="0"/>
              <a:t>‹#›</a:t>
            </a:fld>
            <a:endParaRPr lang="en-US"/>
          </a:p>
        </p:txBody>
      </p:sp>
    </p:spTree>
    <p:extLst>
      <p:ext uri="{BB962C8B-B14F-4D97-AF65-F5344CB8AC3E}">
        <p14:creationId xmlns:p14="http://schemas.microsoft.com/office/powerpoint/2010/main" val="35976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55DDD4-F932-D047-94FC-B68AFAC2EE74}" type="datetimeFigureOut">
              <a:rPr lang="en-US" smtClean="0"/>
              <a:t>8/18/2019</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20B2B69-B800-4D44-B203-BCE524E9482A}"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4487444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455DDD4-F932-D047-94FC-B68AFAC2EE74}" type="datetimeFigureOut">
              <a:rPr lang="en-US" smtClean="0"/>
              <a:t>8/18/2019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20B2B69-B800-4D44-B203-BCE524E9482A}" type="slidenum">
              <a:rPr lang="en-US" smtClean="0"/>
              <a:t>‹#›</a:t>
            </a:fld>
            <a:endParaRPr lang="en-US"/>
          </a:p>
        </p:txBody>
      </p:sp>
    </p:spTree>
    <p:extLst>
      <p:ext uri="{BB962C8B-B14F-4D97-AF65-F5344CB8AC3E}">
        <p14:creationId xmlns:p14="http://schemas.microsoft.com/office/powerpoint/2010/main" val="24604792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455DDD4-F932-D047-94FC-B68AFAC2EE74}" type="datetimeFigureOut">
              <a:rPr lang="en-US" smtClean="0"/>
              <a:t>8/18/2019</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20B2B69-B800-4D44-B203-BCE524E9482A}"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5857744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455DDD4-F932-D047-94FC-B68AFAC2EE74}" type="datetimeFigureOut">
              <a:rPr lang="en-US" smtClean="0"/>
              <a:t>8/18/2019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20B2B69-B800-4D44-B203-BCE524E9482A}" type="slidenum">
              <a:rPr lang="en-US" smtClean="0"/>
              <a:t>‹#›</a:t>
            </a:fld>
            <a:endParaRPr lang="en-US"/>
          </a:p>
        </p:txBody>
      </p:sp>
    </p:spTree>
    <p:extLst>
      <p:ext uri="{BB962C8B-B14F-4D97-AF65-F5344CB8AC3E}">
        <p14:creationId xmlns:p14="http://schemas.microsoft.com/office/powerpoint/2010/main" val="4514937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55DDD4-F932-D047-94FC-B68AFAC2EE74}" type="datetimeFigureOut">
              <a:rPr lang="en-US" smtClean="0"/>
              <a:t>8/18/2019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20B2B69-B800-4D44-B203-BCE524E9482A}" type="slidenum">
              <a:rPr lang="en-US" smtClean="0"/>
              <a:t>‹#›</a:t>
            </a:fld>
            <a:endParaRPr lang="en-US"/>
          </a:p>
        </p:txBody>
      </p:sp>
    </p:spTree>
    <p:extLst>
      <p:ext uri="{BB962C8B-B14F-4D97-AF65-F5344CB8AC3E}">
        <p14:creationId xmlns:p14="http://schemas.microsoft.com/office/powerpoint/2010/main" val="5050645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55DDD4-F932-D047-94FC-B68AFAC2EE74}" type="datetimeFigureOut">
              <a:rPr lang="en-US" smtClean="0"/>
              <a:t>8/18/2019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20B2B69-B800-4D44-B203-BCE524E9482A}" type="slidenum">
              <a:rPr lang="en-US" smtClean="0"/>
              <a:t>‹#›</a:t>
            </a:fld>
            <a:endParaRPr lang="en-US"/>
          </a:p>
        </p:txBody>
      </p:sp>
    </p:spTree>
    <p:extLst>
      <p:ext uri="{BB962C8B-B14F-4D97-AF65-F5344CB8AC3E}">
        <p14:creationId xmlns:p14="http://schemas.microsoft.com/office/powerpoint/2010/main" val="3356798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55DDD4-F932-D047-94FC-B68AFAC2EE74}" type="datetimeFigureOut">
              <a:rPr lang="en-US" smtClean="0"/>
              <a:t>8/18/2019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20B2B69-B800-4D44-B203-BCE524E9482A}" type="slidenum">
              <a:rPr lang="en-US" smtClean="0"/>
              <a:t>‹#›</a:t>
            </a:fld>
            <a:endParaRPr lang="en-US"/>
          </a:p>
        </p:txBody>
      </p:sp>
    </p:spTree>
    <p:extLst>
      <p:ext uri="{BB962C8B-B14F-4D97-AF65-F5344CB8AC3E}">
        <p14:creationId xmlns:p14="http://schemas.microsoft.com/office/powerpoint/2010/main" val="3888903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55DDD4-F932-D047-94FC-B68AFAC2EE74}" type="datetimeFigureOut">
              <a:rPr lang="en-US" smtClean="0"/>
              <a:t>8/18/2019</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20B2B69-B800-4D44-B203-BCE524E9482A}" type="slidenum">
              <a:rPr lang="en-US" smtClean="0"/>
              <a:t>‹#›</a:t>
            </a:fld>
            <a:endParaRPr lang="en-US"/>
          </a:p>
        </p:txBody>
      </p:sp>
    </p:spTree>
    <p:extLst>
      <p:ext uri="{BB962C8B-B14F-4D97-AF65-F5344CB8AC3E}">
        <p14:creationId xmlns:p14="http://schemas.microsoft.com/office/powerpoint/2010/main" val="3632176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55DDD4-F932-D047-94FC-B68AFAC2EE74}" type="datetimeFigureOut">
              <a:rPr lang="en-US" smtClean="0"/>
              <a:t>8/18/2019</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20B2B69-B800-4D44-B203-BCE524E9482A}" type="slidenum">
              <a:rPr lang="en-US" smtClean="0"/>
              <a:t>‹#›</a:t>
            </a:fld>
            <a:endParaRPr lang="en-US"/>
          </a:p>
        </p:txBody>
      </p:sp>
    </p:spTree>
    <p:extLst>
      <p:ext uri="{BB962C8B-B14F-4D97-AF65-F5344CB8AC3E}">
        <p14:creationId xmlns:p14="http://schemas.microsoft.com/office/powerpoint/2010/main" val="2043439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55DDD4-F932-D047-94FC-B68AFAC2EE74}" type="datetimeFigureOut">
              <a:rPr lang="en-US" smtClean="0"/>
              <a:t>8/18/2019</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20B2B69-B800-4D44-B203-BCE524E9482A}" type="slidenum">
              <a:rPr lang="en-US" smtClean="0"/>
              <a:t>‹#›</a:t>
            </a:fld>
            <a:endParaRPr lang="en-US"/>
          </a:p>
        </p:txBody>
      </p:sp>
    </p:spTree>
    <p:extLst>
      <p:ext uri="{BB962C8B-B14F-4D97-AF65-F5344CB8AC3E}">
        <p14:creationId xmlns:p14="http://schemas.microsoft.com/office/powerpoint/2010/main" val="2019186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455DDD4-F932-D047-94FC-B68AFAC2EE74}" type="datetimeFigureOut">
              <a:rPr lang="en-US" smtClean="0"/>
              <a:t>8/18/2019</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20B2B69-B800-4D44-B203-BCE524E9482A}" type="slidenum">
              <a:rPr lang="en-US" smtClean="0"/>
              <a:t>‹#›</a:t>
            </a:fld>
            <a:endParaRPr lang="en-US"/>
          </a:p>
        </p:txBody>
      </p:sp>
    </p:spTree>
    <p:extLst>
      <p:ext uri="{BB962C8B-B14F-4D97-AF65-F5344CB8AC3E}">
        <p14:creationId xmlns:p14="http://schemas.microsoft.com/office/powerpoint/2010/main" val="35211795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55DDD4-F932-D047-94FC-B68AFAC2EE74}" type="datetimeFigureOut">
              <a:rPr lang="en-US" smtClean="0"/>
              <a:t>8/18/2019</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20B2B69-B800-4D44-B203-BCE524E9482A}" type="slidenum">
              <a:rPr lang="en-US" smtClean="0"/>
              <a:t>‹#›</a:t>
            </a:fld>
            <a:endParaRPr lang="en-US"/>
          </a:p>
        </p:txBody>
      </p:sp>
    </p:spTree>
    <p:extLst>
      <p:ext uri="{BB962C8B-B14F-4D97-AF65-F5344CB8AC3E}">
        <p14:creationId xmlns:p14="http://schemas.microsoft.com/office/powerpoint/2010/main" val="3356866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55DDD4-F932-D047-94FC-B68AFAC2EE74}" type="datetimeFigureOut">
              <a:rPr lang="en-US" smtClean="0"/>
              <a:t>8/18/2019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20B2B69-B800-4D44-B203-BCE524E9482A}" type="slidenum">
              <a:rPr lang="en-US" smtClean="0"/>
              <a:t>‹#›</a:t>
            </a:fld>
            <a:endParaRPr lang="en-US"/>
          </a:p>
        </p:txBody>
      </p:sp>
    </p:spTree>
    <p:extLst>
      <p:ext uri="{BB962C8B-B14F-4D97-AF65-F5344CB8AC3E}">
        <p14:creationId xmlns:p14="http://schemas.microsoft.com/office/powerpoint/2010/main" val="2388558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55DDD4-F932-D047-94FC-B68AFAC2EE74}" type="datetimeFigureOut">
              <a:rPr lang="en-US" smtClean="0"/>
              <a:t>8/18/2019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20B2B69-B800-4D44-B203-BCE524E9482A}" type="slidenum">
              <a:rPr lang="en-US" smtClean="0"/>
              <a:t>‹#›</a:t>
            </a:fld>
            <a:endParaRPr lang="en-US"/>
          </a:p>
        </p:txBody>
      </p:sp>
    </p:spTree>
    <p:extLst>
      <p:ext uri="{BB962C8B-B14F-4D97-AF65-F5344CB8AC3E}">
        <p14:creationId xmlns:p14="http://schemas.microsoft.com/office/powerpoint/2010/main" val="1792716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A455DDD4-F932-D047-94FC-B68AFAC2EE74}" type="datetimeFigureOut">
              <a:rPr lang="en-US" smtClean="0"/>
              <a:t>8/18/2019</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20B2B69-B800-4D44-B203-BCE524E9482A}" type="slidenum">
              <a:rPr lang="en-US" smtClean="0"/>
              <a:t>‹#›</a:t>
            </a:fld>
            <a:endParaRPr lang="en-US"/>
          </a:p>
        </p:txBody>
      </p:sp>
    </p:spTree>
    <p:extLst>
      <p:ext uri="{BB962C8B-B14F-4D97-AF65-F5344CB8AC3E}">
        <p14:creationId xmlns:p14="http://schemas.microsoft.com/office/powerpoint/2010/main" val="2636476051"/>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 id="2147483914" r:id="rId12"/>
    <p:sldLayoutId id="2147483915" r:id="rId13"/>
    <p:sldLayoutId id="2147483916" r:id="rId14"/>
    <p:sldLayoutId id="2147483917" r:id="rId15"/>
    <p:sldLayoutId id="2147483918"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 Id="rId5" Type="http://schemas.openxmlformats.org/officeDocument/2006/relationships/image" Target="../media/image18.tiff"/><Relationship Id="rId4" Type="http://schemas.openxmlformats.org/officeDocument/2006/relationships/image" Target="../media/image17.tiff"/></Relationships>
</file>

<file path=ppt/slides/_rels/slide1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1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2.xml"/><Relationship Id="rId5" Type="http://schemas.openxmlformats.org/officeDocument/2006/relationships/image" Target="../media/image27.tiff"/><Relationship Id="rId4" Type="http://schemas.openxmlformats.org/officeDocument/2006/relationships/image" Target="../media/image26.tiff"/></Relationships>
</file>

<file path=ppt/slides/_rels/slide14.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 Id="rId5" Type="http://schemas.openxmlformats.org/officeDocument/2006/relationships/image" Target="../media/image32.tiff"/><Relationship Id="rId4" Type="http://schemas.openxmlformats.org/officeDocument/2006/relationships/image" Target="../media/image31.tiff"/></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diagramLayout" Target="../diagrams/layout1.xml"/><Relationship Id="rId7" Type="http://schemas.openxmlformats.org/officeDocument/2006/relationships/image" Target="../media/image6.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7.tiff"/></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 Id="rId5" Type="http://schemas.openxmlformats.org/officeDocument/2006/relationships/image" Target="../media/image12.tiff"/><Relationship Id="rId4" Type="http://schemas.openxmlformats.org/officeDocument/2006/relationships/image" Target="../media/image11.tiff"/></Relationships>
</file>

<file path=ppt/slides/_rels/slide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xmlns="" id="{F2EA518E-6C90-4FB8-9D88-C59B749893F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92000"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9F374794-6823-CE45-B3F8-FDD85127AFFB}"/>
              </a:ext>
            </a:extLst>
          </p:cNvPr>
          <p:cNvSpPr>
            <a:spLocks noGrp="1"/>
          </p:cNvSpPr>
          <p:nvPr>
            <p:ph type="ctrTitle"/>
          </p:nvPr>
        </p:nvSpPr>
        <p:spPr>
          <a:xfrm>
            <a:off x="1742873" y="782782"/>
            <a:ext cx="9008254" cy="3410475"/>
          </a:xfrm>
        </p:spPr>
        <p:txBody>
          <a:bodyPr anchor="ctr">
            <a:normAutofit/>
          </a:bodyPr>
          <a:lstStyle/>
          <a:p>
            <a:pPr>
              <a:lnSpc>
                <a:spcPct val="90000"/>
              </a:lnSpc>
            </a:pPr>
            <a:r>
              <a:rPr lang="en-IN" sz="4200" b="1" dirty="0">
                <a:solidFill>
                  <a:schemeClr val="accent1"/>
                </a:solidFill>
              </a:rPr>
              <a:t>Hackathon</a:t>
            </a:r>
            <a:r>
              <a:rPr lang="en-IN" sz="4200" b="1" dirty="0"/>
              <a:t> </a:t>
            </a:r>
            <a:r>
              <a:rPr lang="en-IN" sz="4200" dirty="0"/>
              <a:t/>
            </a:r>
            <a:br>
              <a:rPr lang="en-IN" sz="4200" dirty="0"/>
            </a:br>
            <a:r>
              <a:rPr lang="en-IN" sz="4200" dirty="0"/>
              <a:t>		</a:t>
            </a:r>
            <a:r>
              <a:rPr lang="en-IN" sz="2000" i="1" dirty="0"/>
              <a:t>Predicting Travel insurance claims from an imbalanced dataset. </a:t>
            </a:r>
            <a:r>
              <a:rPr lang="en-IN" sz="4200" i="1" dirty="0"/>
              <a:t/>
            </a:r>
            <a:br>
              <a:rPr lang="en-IN" sz="4200" i="1" dirty="0"/>
            </a:br>
            <a:r>
              <a:rPr lang="en-IN" sz="4200" dirty="0"/>
              <a:t/>
            </a:r>
            <a:br>
              <a:rPr lang="en-IN" sz="4200" dirty="0"/>
            </a:br>
            <a:endParaRPr lang="en-US" sz="4200" dirty="0"/>
          </a:p>
        </p:txBody>
      </p:sp>
      <p:sp>
        <p:nvSpPr>
          <p:cNvPr id="9" name="Rectangle 8">
            <a:extLst>
              <a:ext uri="{FF2B5EF4-FFF2-40B4-BE49-F238E27FC236}">
                <a16:creationId xmlns:a16="http://schemas.microsoft.com/office/drawing/2014/main" xmlns="" id="{51AFC3C9-5F6F-4B0C-B9BC-4538C1E6F3E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4550424"/>
            <a:ext cx="12192000" cy="2307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1">
            <a:extLst>
              <a:ext uri="{FF2B5EF4-FFF2-40B4-BE49-F238E27FC236}">
                <a16:creationId xmlns:a16="http://schemas.microsoft.com/office/drawing/2014/main" xmlns="" id="{BA844245-4805-4DD5-AF47-842A0B27FA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flipV="1">
            <a:off x="-4189" y="5019122"/>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TextBox 5">
            <a:extLst>
              <a:ext uri="{FF2B5EF4-FFF2-40B4-BE49-F238E27FC236}">
                <a16:creationId xmlns:a16="http://schemas.microsoft.com/office/drawing/2014/main" xmlns="" id="{965255F0-D01D-8547-AA90-ED752AB2251D}"/>
              </a:ext>
            </a:extLst>
          </p:cNvPr>
          <p:cNvSpPr txBox="1"/>
          <p:nvPr/>
        </p:nvSpPr>
        <p:spPr>
          <a:xfrm>
            <a:off x="1742873" y="4762500"/>
            <a:ext cx="7667827" cy="923330"/>
          </a:xfrm>
          <a:prstGeom prst="rect">
            <a:avLst/>
          </a:prstGeom>
          <a:noFill/>
        </p:spPr>
        <p:txBody>
          <a:bodyPr wrap="square" rtlCol="0">
            <a:spAutoFit/>
          </a:bodyPr>
          <a:lstStyle/>
          <a:p>
            <a:r>
              <a:rPr lang="en-IN" i="1" dirty="0"/>
              <a:t>Team: </a:t>
            </a:r>
            <a:r>
              <a:rPr lang="en-IN" dirty="0"/>
              <a:t>Data Whisperers</a:t>
            </a:r>
            <a:br>
              <a:rPr lang="en-IN" dirty="0"/>
            </a:br>
            <a:r>
              <a:rPr lang="en-IN" dirty="0"/>
              <a:t>		</a:t>
            </a:r>
            <a:br>
              <a:rPr lang="en-IN" dirty="0"/>
            </a:br>
            <a:r>
              <a:rPr lang="en-IN" dirty="0"/>
              <a:t>		Tahseen Siddiqi		Manoj Singh			Sukamal Das</a:t>
            </a:r>
          </a:p>
        </p:txBody>
      </p:sp>
    </p:spTree>
    <p:extLst>
      <p:ext uri="{BB962C8B-B14F-4D97-AF65-F5344CB8AC3E}">
        <p14:creationId xmlns:p14="http://schemas.microsoft.com/office/powerpoint/2010/main" val="32686651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03F888-067B-5543-A003-4BB2276F759E}"/>
              </a:ext>
            </a:extLst>
          </p:cNvPr>
          <p:cNvSpPr>
            <a:spLocks noGrp="1"/>
          </p:cNvSpPr>
          <p:nvPr>
            <p:ph type="title"/>
          </p:nvPr>
        </p:nvSpPr>
        <p:spPr>
          <a:xfrm>
            <a:off x="1687669" y="624110"/>
            <a:ext cx="4137059" cy="1280890"/>
          </a:xfrm>
        </p:spPr>
        <p:txBody>
          <a:bodyPr>
            <a:normAutofit/>
          </a:bodyPr>
          <a:lstStyle/>
          <a:p>
            <a:pPr>
              <a:lnSpc>
                <a:spcPct val="90000"/>
              </a:lnSpc>
            </a:pPr>
            <a:r>
              <a:rPr lang="en-US" sz="2700" dirty="0"/>
              <a:t>Stage 5: Univariate </a:t>
            </a:r>
            <a:r>
              <a:rPr lang="en-IN" sz="2700" dirty="0"/>
              <a:t>Numeric </a:t>
            </a:r>
            <a:r>
              <a:rPr lang="en-US" sz="2700" dirty="0"/>
              <a:t>Analysis</a:t>
            </a:r>
          </a:p>
        </p:txBody>
      </p:sp>
      <p:sp>
        <p:nvSpPr>
          <p:cNvPr id="4" name="Content Placeholder 3" descr="Skeleton">
            <a:extLst>
              <a:ext uri="{FF2B5EF4-FFF2-40B4-BE49-F238E27FC236}">
                <a16:creationId xmlns:a16="http://schemas.microsoft.com/office/drawing/2014/main" xmlns="" id="{F3956B60-F7F6-1A48-ACE3-781382773D23}"/>
              </a:ext>
            </a:extLst>
          </p:cNvPr>
          <p:cNvSpPr>
            <a:spLocks noGrp="1"/>
          </p:cNvSpPr>
          <p:nvPr>
            <p:ph idx="1"/>
          </p:nvPr>
        </p:nvSpPr>
        <p:spPr>
          <a:xfrm>
            <a:off x="1683956" y="2133600"/>
            <a:ext cx="4140772" cy="3777622"/>
          </a:xfrm>
          <a:prstGeom prst="rect">
            <a:avLst/>
          </a:prstGeom>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normAutofit/>
          </a:bodyPr>
          <a:lstStyle/>
          <a:p>
            <a:r>
              <a:rPr lang="en-IN" sz="1400" dirty="0">
                <a:solidFill>
                  <a:schemeClr val="bg1"/>
                </a:solidFill>
              </a:rPr>
              <a:t>As we observe Duration, Net Sales, Commission, Age are positively skewed.</a:t>
            </a:r>
          </a:p>
          <a:p>
            <a:r>
              <a:rPr lang="en-IN" sz="1400" dirty="0">
                <a:solidFill>
                  <a:schemeClr val="bg1"/>
                </a:solidFill>
              </a:rPr>
              <a:t>Duration: 22.872063891229274 </a:t>
            </a:r>
          </a:p>
          <a:p>
            <a:r>
              <a:rPr lang="en-IN" sz="1400" dirty="0">
                <a:solidFill>
                  <a:schemeClr val="bg1"/>
                </a:solidFill>
              </a:rPr>
              <a:t>Net Sales: 3.3281441910342053 </a:t>
            </a:r>
          </a:p>
          <a:p>
            <a:r>
              <a:rPr lang="en-IN" sz="1400" dirty="0">
                <a:solidFill>
                  <a:schemeClr val="bg1"/>
                </a:solidFill>
              </a:rPr>
              <a:t>Commission: 4.0780684356634636 </a:t>
            </a:r>
          </a:p>
          <a:p>
            <a:r>
              <a:rPr lang="en-IN" sz="1400" dirty="0">
                <a:solidFill>
                  <a:schemeClr val="bg1"/>
                </a:solidFill>
              </a:rPr>
              <a:t>Age: 2.9783898494112435</a:t>
            </a:r>
            <a:endParaRPr lang="en-US" sz="1400" dirty="0">
              <a:solidFill>
                <a:schemeClr val="bg1"/>
              </a:solidFill>
            </a:endParaRPr>
          </a:p>
        </p:txBody>
      </p:sp>
      <p:sp>
        <p:nvSpPr>
          <p:cNvPr id="12" name="Rectangle 11">
            <a:extLst>
              <a:ext uri="{FF2B5EF4-FFF2-40B4-BE49-F238E27FC236}">
                <a16:creationId xmlns:a16="http://schemas.microsoft.com/office/drawing/2014/main" xmlns="" id="{D9E40E68-7380-4AAD-B3DF-9B9C05E28AD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086040" y="645106"/>
            <a:ext cx="5451627" cy="5247747"/>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xmlns="" id="{9F98AD62-C93F-164C-B8C1-0E07517FDA72}"/>
              </a:ext>
            </a:extLst>
          </p:cNvPr>
          <p:cNvPicPr>
            <a:picLocks noChangeAspect="1"/>
          </p:cNvPicPr>
          <p:nvPr/>
        </p:nvPicPr>
        <p:blipFill>
          <a:blip r:embed="rId2"/>
          <a:stretch>
            <a:fillRect/>
          </a:stretch>
        </p:blipFill>
        <p:spPr>
          <a:xfrm>
            <a:off x="6086040" y="862516"/>
            <a:ext cx="2552700" cy="1765300"/>
          </a:xfrm>
          <a:prstGeom prst="rect">
            <a:avLst/>
          </a:prstGeom>
        </p:spPr>
      </p:pic>
      <p:pic>
        <p:nvPicPr>
          <p:cNvPr id="14" name="Picture 13">
            <a:extLst>
              <a:ext uri="{FF2B5EF4-FFF2-40B4-BE49-F238E27FC236}">
                <a16:creationId xmlns:a16="http://schemas.microsoft.com/office/drawing/2014/main" xmlns="" id="{8088E979-7825-E747-B7A1-AF6FDD88D0EF}"/>
              </a:ext>
            </a:extLst>
          </p:cNvPr>
          <p:cNvPicPr>
            <a:picLocks noChangeAspect="1"/>
          </p:cNvPicPr>
          <p:nvPr/>
        </p:nvPicPr>
        <p:blipFill>
          <a:blip r:embed="rId3"/>
          <a:stretch>
            <a:fillRect/>
          </a:stretch>
        </p:blipFill>
        <p:spPr>
          <a:xfrm>
            <a:off x="8984967" y="862516"/>
            <a:ext cx="2552700" cy="1765300"/>
          </a:xfrm>
          <a:prstGeom prst="rect">
            <a:avLst/>
          </a:prstGeom>
        </p:spPr>
      </p:pic>
      <p:pic>
        <p:nvPicPr>
          <p:cNvPr id="15" name="Picture 14">
            <a:extLst>
              <a:ext uri="{FF2B5EF4-FFF2-40B4-BE49-F238E27FC236}">
                <a16:creationId xmlns:a16="http://schemas.microsoft.com/office/drawing/2014/main" xmlns="" id="{AC519D0F-ABD7-634F-9735-BDCB1E6ABA98}"/>
              </a:ext>
            </a:extLst>
          </p:cNvPr>
          <p:cNvPicPr>
            <a:picLocks noChangeAspect="1"/>
          </p:cNvPicPr>
          <p:nvPr/>
        </p:nvPicPr>
        <p:blipFill>
          <a:blip r:embed="rId4"/>
          <a:stretch>
            <a:fillRect/>
          </a:stretch>
        </p:blipFill>
        <p:spPr>
          <a:xfrm>
            <a:off x="6098740" y="3377684"/>
            <a:ext cx="2540000" cy="1765300"/>
          </a:xfrm>
          <a:prstGeom prst="rect">
            <a:avLst/>
          </a:prstGeom>
        </p:spPr>
      </p:pic>
      <p:pic>
        <p:nvPicPr>
          <p:cNvPr id="16" name="Picture 15">
            <a:extLst>
              <a:ext uri="{FF2B5EF4-FFF2-40B4-BE49-F238E27FC236}">
                <a16:creationId xmlns:a16="http://schemas.microsoft.com/office/drawing/2014/main" xmlns="" id="{DB97D026-AEDB-0347-B858-69C3F306E805}"/>
              </a:ext>
            </a:extLst>
          </p:cNvPr>
          <p:cNvPicPr>
            <a:picLocks noChangeAspect="1"/>
          </p:cNvPicPr>
          <p:nvPr/>
        </p:nvPicPr>
        <p:blipFill>
          <a:blip r:embed="rId5"/>
          <a:stretch>
            <a:fillRect/>
          </a:stretch>
        </p:blipFill>
        <p:spPr>
          <a:xfrm>
            <a:off x="8997667" y="3377684"/>
            <a:ext cx="2552700" cy="1765300"/>
          </a:xfrm>
          <a:prstGeom prst="rect">
            <a:avLst/>
          </a:prstGeom>
        </p:spPr>
      </p:pic>
    </p:spTree>
    <p:extLst>
      <p:ext uri="{BB962C8B-B14F-4D97-AF65-F5344CB8AC3E}">
        <p14:creationId xmlns:p14="http://schemas.microsoft.com/office/powerpoint/2010/main" val="1781506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03F888-067B-5543-A003-4BB2276F759E}"/>
              </a:ext>
            </a:extLst>
          </p:cNvPr>
          <p:cNvSpPr>
            <a:spLocks noGrp="1"/>
          </p:cNvSpPr>
          <p:nvPr>
            <p:ph type="title"/>
          </p:nvPr>
        </p:nvSpPr>
        <p:spPr>
          <a:xfrm>
            <a:off x="1616926" y="645106"/>
            <a:ext cx="4154949" cy="782250"/>
          </a:xfrm>
        </p:spPr>
        <p:txBody>
          <a:bodyPr>
            <a:normAutofit fontScale="90000"/>
          </a:bodyPr>
          <a:lstStyle/>
          <a:p>
            <a:r>
              <a:rPr lang="en-US" sz="2400" dirty="0"/>
              <a:t>Stage 6: Target Class Bivariate</a:t>
            </a:r>
            <a:r>
              <a:rPr lang="en-IN" sz="2400" dirty="0"/>
              <a:t> </a:t>
            </a:r>
            <a:r>
              <a:rPr lang="en-US" sz="2400" dirty="0"/>
              <a:t>Analysis</a:t>
            </a:r>
          </a:p>
        </p:txBody>
      </p:sp>
      <p:sp>
        <p:nvSpPr>
          <p:cNvPr id="4" name="Content Placeholder 3" descr="Skeleton">
            <a:extLst>
              <a:ext uri="{FF2B5EF4-FFF2-40B4-BE49-F238E27FC236}">
                <a16:creationId xmlns:a16="http://schemas.microsoft.com/office/drawing/2014/main" xmlns="" id="{F3956B60-F7F6-1A48-ACE3-781382773D23}"/>
              </a:ext>
            </a:extLst>
          </p:cNvPr>
          <p:cNvSpPr>
            <a:spLocks noGrp="1"/>
          </p:cNvSpPr>
          <p:nvPr>
            <p:ph idx="1"/>
          </p:nvPr>
        </p:nvSpPr>
        <p:spPr>
          <a:xfrm>
            <a:off x="649225" y="2133600"/>
            <a:ext cx="5122652" cy="3759253"/>
          </a:xfrm>
          <a:prstGeom prst="rect">
            <a:avLst/>
          </a:prstGeom>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normAutofit/>
          </a:bodyPr>
          <a:lstStyle/>
          <a:p>
            <a:r>
              <a:rPr lang="en-IN" sz="1400" dirty="0">
                <a:solidFill>
                  <a:schemeClr val="bg1"/>
                </a:solidFill>
              </a:rPr>
              <a:t>So in here as well the distribution of 0’s and 1’s are not uniform</a:t>
            </a:r>
          </a:p>
          <a:p>
            <a:r>
              <a:rPr lang="en-IN" sz="1400" dirty="0">
                <a:solidFill>
                  <a:schemeClr val="bg1"/>
                </a:solidFill>
              </a:rPr>
              <a:t>Offline Channel has no value of 1’s</a:t>
            </a:r>
          </a:p>
          <a:p>
            <a:endParaRPr lang="en-IN" sz="1400" dirty="0">
              <a:solidFill>
                <a:schemeClr val="bg1"/>
              </a:solidFill>
            </a:endParaRPr>
          </a:p>
          <a:p>
            <a:endParaRPr lang="en-IN" sz="1400" dirty="0">
              <a:solidFill>
                <a:schemeClr val="bg1"/>
              </a:solidFill>
            </a:endParaRPr>
          </a:p>
          <a:p>
            <a:endParaRPr lang="en-US" sz="1400" dirty="0">
              <a:solidFill>
                <a:schemeClr val="bg1"/>
              </a:solidFill>
            </a:endParaRPr>
          </a:p>
        </p:txBody>
      </p:sp>
      <p:pic>
        <p:nvPicPr>
          <p:cNvPr id="8" name="Picture 7">
            <a:extLst>
              <a:ext uri="{FF2B5EF4-FFF2-40B4-BE49-F238E27FC236}">
                <a16:creationId xmlns:a16="http://schemas.microsoft.com/office/drawing/2014/main" xmlns="" id="{4F25EBBD-DDDE-7040-840C-0A2DC71FD155}"/>
              </a:ext>
            </a:extLst>
          </p:cNvPr>
          <p:cNvPicPr>
            <a:picLocks noChangeAspect="1"/>
          </p:cNvPicPr>
          <p:nvPr/>
        </p:nvPicPr>
        <p:blipFill>
          <a:blip r:embed="rId2"/>
          <a:stretch>
            <a:fillRect/>
          </a:stretch>
        </p:blipFill>
        <p:spPr>
          <a:xfrm>
            <a:off x="5870327" y="1412798"/>
            <a:ext cx="2565400" cy="1765300"/>
          </a:xfrm>
          <a:prstGeom prst="rect">
            <a:avLst/>
          </a:prstGeom>
        </p:spPr>
      </p:pic>
      <p:pic>
        <p:nvPicPr>
          <p:cNvPr id="9" name="Picture 8">
            <a:extLst>
              <a:ext uri="{FF2B5EF4-FFF2-40B4-BE49-F238E27FC236}">
                <a16:creationId xmlns:a16="http://schemas.microsoft.com/office/drawing/2014/main" xmlns="" id="{D448AEE0-1C5B-5A43-8DC1-DFC53C64A8E3}"/>
              </a:ext>
            </a:extLst>
          </p:cNvPr>
          <p:cNvPicPr>
            <a:picLocks noChangeAspect="1"/>
          </p:cNvPicPr>
          <p:nvPr/>
        </p:nvPicPr>
        <p:blipFill>
          <a:blip r:embed="rId3"/>
          <a:stretch>
            <a:fillRect/>
          </a:stretch>
        </p:blipFill>
        <p:spPr>
          <a:xfrm>
            <a:off x="8666998" y="1432932"/>
            <a:ext cx="2565400" cy="1765300"/>
          </a:xfrm>
          <a:prstGeom prst="rect">
            <a:avLst/>
          </a:prstGeom>
        </p:spPr>
      </p:pic>
      <p:pic>
        <p:nvPicPr>
          <p:cNvPr id="10" name="Picture 9">
            <a:extLst>
              <a:ext uri="{FF2B5EF4-FFF2-40B4-BE49-F238E27FC236}">
                <a16:creationId xmlns:a16="http://schemas.microsoft.com/office/drawing/2014/main" xmlns="" id="{07A23AE8-E8BF-4945-8971-0E00214E1066}"/>
              </a:ext>
            </a:extLst>
          </p:cNvPr>
          <p:cNvPicPr>
            <a:picLocks noChangeAspect="1"/>
          </p:cNvPicPr>
          <p:nvPr/>
        </p:nvPicPr>
        <p:blipFill>
          <a:blip r:embed="rId4"/>
          <a:stretch>
            <a:fillRect/>
          </a:stretch>
        </p:blipFill>
        <p:spPr>
          <a:xfrm>
            <a:off x="7153027" y="3706527"/>
            <a:ext cx="2565400" cy="2323689"/>
          </a:xfrm>
          <a:prstGeom prst="rect">
            <a:avLst/>
          </a:prstGeom>
        </p:spPr>
      </p:pic>
    </p:spTree>
    <p:extLst>
      <p:ext uri="{BB962C8B-B14F-4D97-AF65-F5344CB8AC3E}">
        <p14:creationId xmlns:p14="http://schemas.microsoft.com/office/powerpoint/2010/main" val="1084761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03F888-067B-5543-A003-4BB2276F759E}"/>
              </a:ext>
            </a:extLst>
          </p:cNvPr>
          <p:cNvSpPr>
            <a:spLocks noGrp="1"/>
          </p:cNvSpPr>
          <p:nvPr>
            <p:ph type="title"/>
          </p:nvPr>
        </p:nvSpPr>
        <p:spPr>
          <a:xfrm>
            <a:off x="1616926" y="645106"/>
            <a:ext cx="4154949" cy="782250"/>
          </a:xfrm>
        </p:spPr>
        <p:txBody>
          <a:bodyPr>
            <a:normAutofit fontScale="90000"/>
          </a:bodyPr>
          <a:lstStyle/>
          <a:p>
            <a:r>
              <a:rPr lang="en-US" sz="2400" dirty="0"/>
              <a:t>Stage 6: Target Class Bivariate</a:t>
            </a:r>
            <a:r>
              <a:rPr lang="en-IN" sz="2400" dirty="0"/>
              <a:t> </a:t>
            </a:r>
            <a:r>
              <a:rPr lang="en-US" sz="2400" dirty="0"/>
              <a:t>Analysis</a:t>
            </a:r>
          </a:p>
        </p:txBody>
      </p:sp>
      <p:sp>
        <p:nvSpPr>
          <p:cNvPr id="4" name="Content Placeholder 3" descr="Skeleton">
            <a:extLst>
              <a:ext uri="{FF2B5EF4-FFF2-40B4-BE49-F238E27FC236}">
                <a16:creationId xmlns:a16="http://schemas.microsoft.com/office/drawing/2014/main" xmlns="" id="{F3956B60-F7F6-1A48-ACE3-781382773D23}"/>
              </a:ext>
            </a:extLst>
          </p:cNvPr>
          <p:cNvSpPr>
            <a:spLocks noGrp="1"/>
          </p:cNvSpPr>
          <p:nvPr>
            <p:ph idx="1"/>
          </p:nvPr>
        </p:nvSpPr>
        <p:spPr>
          <a:xfrm>
            <a:off x="649225" y="2133600"/>
            <a:ext cx="5122652" cy="3759253"/>
          </a:xfrm>
          <a:prstGeom prst="rect">
            <a:avLst/>
          </a:prstGeom>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normAutofit/>
          </a:bodyPr>
          <a:lstStyle/>
          <a:p>
            <a:r>
              <a:rPr lang="en-IN" sz="1400" dirty="0">
                <a:solidFill>
                  <a:schemeClr val="bg1"/>
                </a:solidFill>
              </a:rPr>
              <a:t>So in here as well the distribution of 0’s and 1’s are not uniform</a:t>
            </a:r>
          </a:p>
          <a:p>
            <a:r>
              <a:rPr lang="en-IN" sz="1400" dirty="0">
                <a:solidFill>
                  <a:schemeClr val="bg1"/>
                </a:solidFill>
              </a:rPr>
              <a:t>Singapore destination has more value of 1’s</a:t>
            </a:r>
          </a:p>
          <a:p>
            <a:endParaRPr lang="en-IN" sz="1400" dirty="0">
              <a:solidFill>
                <a:schemeClr val="bg1"/>
              </a:solidFill>
            </a:endParaRPr>
          </a:p>
          <a:p>
            <a:endParaRPr lang="en-IN" sz="1400" dirty="0">
              <a:solidFill>
                <a:schemeClr val="bg1"/>
              </a:solidFill>
            </a:endParaRPr>
          </a:p>
          <a:p>
            <a:endParaRPr lang="en-IN" dirty="0">
              <a:solidFill>
                <a:schemeClr val="bg1"/>
              </a:solidFill>
            </a:endParaRPr>
          </a:p>
          <a:p>
            <a:endParaRPr lang="en-US" dirty="0">
              <a:solidFill>
                <a:schemeClr val="bg1"/>
              </a:solidFill>
            </a:endParaRPr>
          </a:p>
        </p:txBody>
      </p:sp>
      <p:pic>
        <p:nvPicPr>
          <p:cNvPr id="11" name="Picture 10">
            <a:extLst>
              <a:ext uri="{FF2B5EF4-FFF2-40B4-BE49-F238E27FC236}">
                <a16:creationId xmlns:a16="http://schemas.microsoft.com/office/drawing/2014/main" xmlns="" id="{8B33BD05-56FB-DB42-A60C-DCF571F571FE}"/>
              </a:ext>
            </a:extLst>
          </p:cNvPr>
          <p:cNvPicPr>
            <a:picLocks noChangeAspect="1"/>
          </p:cNvPicPr>
          <p:nvPr/>
        </p:nvPicPr>
        <p:blipFill>
          <a:blip r:embed="rId2"/>
          <a:stretch>
            <a:fillRect/>
          </a:stretch>
        </p:blipFill>
        <p:spPr>
          <a:xfrm>
            <a:off x="5857574" y="256478"/>
            <a:ext cx="3291640" cy="6414617"/>
          </a:xfrm>
          <a:prstGeom prst="rect">
            <a:avLst/>
          </a:prstGeom>
        </p:spPr>
      </p:pic>
      <p:pic>
        <p:nvPicPr>
          <p:cNvPr id="3" name="Picture 2">
            <a:extLst>
              <a:ext uri="{FF2B5EF4-FFF2-40B4-BE49-F238E27FC236}">
                <a16:creationId xmlns:a16="http://schemas.microsoft.com/office/drawing/2014/main" xmlns="" id="{E4EE4AB6-94B8-A44C-829C-B9C3EDBEF0FA}"/>
              </a:ext>
            </a:extLst>
          </p:cNvPr>
          <p:cNvPicPr>
            <a:picLocks noChangeAspect="1"/>
          </p:cNvPicPr>
          <p:nvPr/>
        </p:nvPicPr>
        <p:blipFill>
          <a:blip r:embed="rId3"/>
          <a:stretch>
            <a:fillRect/>
          </a:stretch>
        </p:blipFill>
        <p:spPr>
          <a:xfrm>
            <a:off x="9234911" y="256478"/>
            <a:ext cx="3060425" cy="6414617"/>
          </a:xfrm>
          <a:prstGeom prst="rect">
            <a:avLst/>
          </a:prstGeom>
        </p:spPr>
      </p:pic>
    </p:spTree>
    <p:extLst>
      <p:ext uri="{BB962C8B-B14F-4D97-AF65-F5344CB8AC3E}">
        <p14:creationId xmlns:p14="http://schemas.microsoft.com/office/powerpoint/2010/main" val="4030256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xmlns="" id="{C1BB018B-C5E3-4B57-B36A-EF5EF069AFD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703F888-067B-5543-A003-4BB2276F759E}"/>
              </a:ext>
            </a:extLst>
          </p:cNvPr>
          <p:cNvSpPr>
            <a:spLocks noGrp="1"/>
          </p:cNvSpPr>
          <p:nvPr>
            <p:ph type="title"/>
          </p:nvPr>
        </p:nvSpPr>
        <p:spPr>
          <a:xfrm>
            <a:off x="649224" y="645106"/>
            <a:ext cx="5122652" cy="1259894"/>
          </a:xfrm>
        </p:spPr>
        <p:txBody>
          <a:bodyPr>
            <a:normAutofit/>
          </a:bodyPr>
          <a:lstStyle/>
          <a:p>
            <a:r>
              <a:rPr lang="en-US"/>
              <a:t>Stage 6: Target Class Bivariate</a:t>
            </a:r>
            <a:r>
              <a:rPr lang="en-IN"/>
              <a:t> </a:t>
            </a:r>
            <a:r>
              <a:rPr lang="en-US"/>
              <a:t>Analysis</a:t>
            </a:r>
          </a:p>
        </p:txBody>
      </p:sp>
      <p:sp>
        <p:nvSpPr>
          <p:cNvPr id="18" name="Rectangle 17">
            <a:extLst>
              <a:ext uri="{FF2B5EF4-FFF2-40B4-BE49-F238E27FC236}">
                <a16:creationId xmlns:a16="http://schemas.microsoft.com/office/drawing/2014/main" xmlns="" id="{74DF08DC-D1E5-4296-A355-8148FA4A1FA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descr="Skeleton">
            <a:extLst>
              <a:ext uri="{FF2B5EF4-FFF2-40B4-BE49-F238E27FC236}">
                <a16:creationId xmlns:a16="http://schemas.microsoft.com/office/drawing/2014/main" xmlns="" id="{F3956B60-F7F6-1A48-ACE3-781382773D23}"/>
              </a:ext>
            </a:extLst>
          </p:cNvPr>
          <p:cNvSpPr>
            <a:spLocks noGrp="1"/>
          </p:cNvSpPr>
          <p:nvPr>
            <p:ph idx="1"/>
          </p:nvPr>
        </p:nvSpPr>
        <p:spPr>
          <a:xfrm>
            <a:off x="649225" y="2133600"/>
            <a:ext cx="5122652" cy="3759253"/>
          </a:xfrm>
          <a:prstGeom prst="rect">
            <a:avLst/>
          </a:prstGeom>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normAutofit/>
          </a:bodyPr>
          <a:lstStyle/>
          <a:p>
            <a:r>
              <a:rPr lang="en-IN" sz="1400" dirty="0">
                <a:solidFill>
                  <a:schemeClr val="bg1"/>
                </a:solidFill>
              </a:rPr>
              <a:t>As observed, no features are highly correlated with target</a:t>
            </a:r>
            <a:endParaRPr lang="en-US" sz="1400" dirty="0">
              <a:solidFill>
                <a:schemeClr val="bg1"/>
              </a:solidFill>
            </a:endParaRPr>
          </a:p>
        </p:txBody>
      </p:sp>
      <p:sp>
        <p:nvSpPr>
          <p:cNvPr id="20" name="Freeform 12">
            <a:extLst>
              <a:ext uri="{FF2B5EF4-FFF2-40B4-BE49-F238E27FC236}">
                <a16:creationId xmlns:a16="http://schemas.microsoft.com/office/drawing/2014/main" xmlns="" id="{D9EDADB4-BC6C-4551-872E-2BA3E07153C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249CE95A-90D4-F447-962F-FF2508E5BCA9}"/>
              </a:ext>
            </a:extLst>
          </p:cNvPr>
          <p:cNvPicPr>
            <a:picLocks noChangeAspect="1"/>
          </p:cNvPicPr>
          <p:nvPr/>
        </p:nvPicPr>
        <p:blipFill>
          <a:blip r:embed="rId2"/>
          <a:stretch>
            <a:fillRect/>
          </a:stretch>
        </p:blipFill>
        <p:spPr>
          <a:xfrm>
            <a:off x="5969795" y="1250950"/>
            <a:ext cx="2703553" cy="1927148"/>
          </a:xfrm>
          <a:prstGeom prst="rect">
            <a:avLst/>
          </a:prstGeom>
        </p:spPr>
      </p:pic>
      <p:pic>
        <p:nvPicPr>
          <p:cNvPr id="5" name="Picture 4">
            <a:extLst>
              <a:ext uri="{FF2B5EF4-FFF2-40B4-BE49-F238E27FC236}">
                <a16:creationId xmlns:a16="http://schemas.microsoft.com/office/drawing/2014/main" xmlns="" id="{5772D927-5D97-714C-BF0D-32CA6042B50E}"/>
              </a:ext>
            </a:extLst>
          </p:cNvPr>
          <p:cNvPicPr>
            <a:picLocks noChangeAspect="1"/>
          </p:cNvPicPr>
          <p:nvPr/>
        </p:nvPicPr>
        <p:blipFill>
          <a:blip r:embed="rId3"/>
          <a:stretch>
            <a:fillRect/>
          </a:stretch>
        </p:blipFill>
        <p:spPr>
          <a:xfrm>
            <a:off x="8764735" y="1250950"/>
            <a:ext cx="2689689" cy="1927148"/>
          </a:xfrm>
          <a:prstGeom prst="rect">
            <a:avLst/>
          </a:prstGeom>
        </p:spPr>
      </p:pic>
      <p:pic>
        <p:nvPicPr>
          <p:cNvPr id="6" name="Picture 5">
            <a:extLst>
              <a:ext uri="{FF2B5EF4-FFF2-40B4-BE49-F238E27FC236}">
                <a16:creationId xmlns:a16="http://schemas.microsoft.com/office/drawing/2014/main" xmlns="" id="{573478D8-D783-8F4E-B8E3-2E90FB46E911}"/>
              </a:ext>
            </a:extLst>
          </p:cNvPr>
          <p:cNvPicPr>
            <a:picLocks noChangeAspect="1"/>
          </p:cNvPicPr>
          <p:nvPr/>
        </p:nvPicPr>
        <p:blipFill>
          <a:blip r:embed="rId4"/>
          <a:stretch>
            <a:fillRect/>
          </a:stretch>
        </p:blipFill>
        <p:spPr>
          <a:xfrm>
            <a:off x="5870327" y="3579541"/>
            <a:ext cx="2796671" cy="2003800"/>
          </a:xfrm>
          <a:prstGeom prst="rect">
            <a:avLst/>
          </a:prstGeom>
        </p:spPr>
      </p:pic>
      <p:pic>
        <p:nvPicPr>
          <p:cNvPr id="7" name="Picture 6">
            <a:extLst>
              <a:ext uri="{FF2B5EF4-FFF2-40B4-BE49-F238E27FC236}">
                <a16:creationId xmlns:a16="http://schemas.microsoft.com/office/drawing/2014/main" xmlns="" id="{78F74FEC-BF3B-1E4C-ABCC-0DD3DE4C841D}"/>
              </a:ext>
            </a:extLst>
          </p:cNvPr>
          <p:cNvPicPr>
            <a:picLocks noChangeAspect="1"/>
          </p:cNvPicPr>
          <p:nvPr/>
        </p:nvPicPr>
        <p:blipFill>
          <a:blip r:embed="rId5"/>
          <a:stretch>
            <a:fillRect/>
          </a:stretch>
        </p:blipFill>
        <p:spPr>
          <a:xfrm>
            <a:off x="8864728" y="3579541"/>
            <a:ext cx="2796671" cy="2003800"/>
          </a:xfrm>
          <a:prstGeom prst="rect">
            <a:avLst/>
          </a:prstGeom>
        </p:spPr>
      </p:pic>
    </p:spTree>
    <p:extLst>
      <p:ext uri="{BB962C8B-B14F-4D97-AF65-F5344CB8AC3E}">
        <p14:creationId xmlns:p14="http://schemas.microsoft.com/office/powerpoint/2010/main" val="2030576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xmlns="" id="{3419E28B-721B-4D0D-A1D3-78EAC57253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4A13643A-5C8C-AF40-9CBD-166CC77C388D}"/>
              </a:ext>
            </a:extLst>
          </p:cNvPr>
          <p:cNvSpPr>
            <a:spLocks noGrp="1"/>
          </p:cNvSpPr>
          <p:nvPr>
            <p:ph type="title"/>
          </p:nvPr>
        </p:nvSpPr>
        <p:spPr>
          <a:xfrm>
            <a:off x="649224" y="645106"/>
            <a:ext cx="5122652" cy="1018594"/>
          </a:xfrm>
        </p:spPr>
        <p:txBody>
          <a:bodyPr>
            <a:normAutofit fontScale="90000"/>
          </a:bodyPr>
          <a:lstStyle/>
          <a:p>
            <a:pPr>
              <a:lnSpc>
                <a:spcPct val="90000"/>
              </a:lnSpc>
            </a:pPr>
            <a:r>
              <a:rPr lang="en-IN" sz="2800" dirty="0"/>
              <a:t>Stage 7: Feature Correlation </a:t>
            </a:r>
            <a:br>
              <a:rPr lang="en-IN" sz="2800" dirty="0"/>
            </a:br>
            <a:r>
              <a:rPr lang="en-IN" sz="2800" dirty="0"/>
              <a:t>							</a:t>
            </a:r>
            <a:r>
              <a:rPr lang="en-IN" sz="1300" b="1" dirty="0"/>
              <a:t>Bi-variate Analysis </a:t>
            </a:r>
            <a:r>
              <a:rPr lang="en-IN" sz="2800" dirty="0"/>
              <a:t/>
            </a:r>
            <a:br>
              <a:rPr lang="en-IN" sz="2800" dirty="0"/>
            </a:br>
            <a:r>
              <a:rPr lang="en-IN" sz="2800" dirty="0"/>
              <a:t> </a:t>
            </a:r>
            <a:br>
              <a:rPr lang="en-IN" sz="2800" dirty="0"/>
            </a:br>
            <a:endParaRPr lang="en-US" sz="2800" dirty="0"/>
          </a:p>
        </p:txBody>
      </p:sp>
      <p:sp>
        <p:nvSpPr>
          <p:cNvPr id="22" name="Rectangle 21">
            <a:extLst>
              <a:ext uri="{FF2B5EF4-FFF2-40B4-BE49-F238E27FC236}">
                <a16:creationId xmlns:a16="http://schemas.microsoft.com/office/drawing/2014/main" xmlns="" id="{359E45B9-0D24-465E-84AD-FEDBA836B5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9" name="Content Placeholder 3" descr="Skeleton">
            <a:extLst>
              <a:ext uri="{FF2B5EF4-FFF2-40B4-BE49-F238E27FC236}">
                <a16:creationId xmlns:a16="http://schemas.microsoft.com/office/drawing/2014/main" xmlns="" id="{13C9A3EB-4648-344A-B50E-7D15F5103960}"/>
              </a:ext>
            </a:extLst>
          </p:cNvPr>
          <p:cNvSpPr txBox="1">
            <a:spLocks noGrp="1"/>
          </p:cNvSpPr>
          <p:nvPr>
            <p:ph idx="1"/>
          </p:nvPr>
        </p:nvSpPr>
        <p:spPr>
          <a:xfrm>
            <a:off x="649225" y="2133600"/>
            <a:ext cx="5122652" cy="3759253"/>
          </a:xfrm>
          <a:prstGeom prst="rect">
            <a:avLst/>
          </a:prstGeom>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dk1">
                    <a:hueOff val="0"/>
                    <a:satOff val="0"/>
                    <a:lumOff val="0"/>
                    <a:alphaOff val="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dk1">
                    <a:hueOff val="0"/>
                    <a:satOff val="0"/>
                    <a:lumOff val="0"/>
                    <a:alphaOff val="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dk1">
                    <a:hueOff val="0"/>
                    <a:satOff val="0"/>
                    <a:lumOff val="0"/>
                    <a:alphaOff val="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dk1">
                    <a:hueOff val="0"/>
                    <a:satOff val="0"/>
                    <a:lumOff val="0"/>
                    <a:alphaOff val="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dk1">
                    <a:hueOff val="0"/>
                    <a:satOff val="0"/>
                    <a:lumOff val="0"/>
                    <a:alphaOff val="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dk1">
                    <a:hueOff val="0"/>
                    <a:satOff val="0"/>
                    <a:lumOff val="0"/>
                    <a:alphaOff val="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dk1">
                    <a:hueOff val="0"/>
                    <a:satOff val="0"/>
                    <a:lumOff val="0"/>
                    <a:alphaOff val="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dk1">
                    <a:hueOff val="0"/>
                    <a:satOff val="0"/>
                    <a:lumOff val="0"/>
                    <a:alphaOff val="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dk1">
                    <a:hueOff val="0"/>
                    <a:satOff val="0"/>
                    <a:lumOff val="0"/>
                    <a:alphaOff val="0"/>
                  </a:schemeClr>
                </a:solidFill>
                <a:latin typeface="+mn-lt"/>
                <a:ea typeface="+mn-ea"/>
                <a:cs typeface="+mn-cs"/>
              </a:defRPr>
            </a:lvl9pPr>
          </a:lstStyle>
          <a:p>
            <a:r>
              <a:rPr lang="en-IN" sz="1400" dirty="0">
                <a:solidFill>
                  <a:schemeClr val="bg1"/>
                </a:solidFill>
              </a:rPr>
              <a:t>As we intuited earlier here we see the correlation values.</a:t>
            </a:r>
          </a:p>
          <a:p>
            <a:r>
              <a:rPr lang="en-IN" sz="1400" dirty="0">
                <a:solidFill>
                  <a:schemeClr val="bg1"/>
                </a:solidFill>
              </a:rPr>
              <a:t>No features are highly correlated with target</a:t>
            </a:r>
          </a:p>
          <a:p>
            <a:r>
              <a:rPr lang="en-IN" sz="1400" dirty="0">
                <a:solidFill>
                  <a:schemeClr val="bg1"/>
                </a:solidFill>
              </a:rPr>
              <a:t>Only net sales and commission has better correlation of 0.67</a:t>
            </a:r>
          </a:p>
          <a:p>
            <a:endParaRPr lang="en-IN" sz="1400" dirty="0">
              <a:solidFill>
                <a:schemeClr val="bg1"/>
              </a:solidFill>
            </a:endParaRPr>
          </a:p>
          <a:p>
            <a:endParaRPr lang="en-US" sz="1400" dirty="0">
              <a:solidFill>
                <a:schemeClr val="bg1"/>
              </a:solidFill>
            </a:endParaRPr>
          </a:p>
        </p:txBody>
      </p:sp>
      <p:pic>
        <p:nvPicPr>
          <p:cNvPr id="4" name="Content Placeholder 3">
            <a:extLst>
              <a:ext uri="{FF2B5EF4-FFF2-40B4-BE49-F238E27FC236}">
                <a16:creationId xmlns:a16="http://schemas.microsoft.com/office/drawing/2014/main" xmlns="" id="{886F3502-FDD3-F647-89FB-230D6209FC0C}"/>
              </a:ext>
            </a:extLst>
          </p:cNvPr>
          <p:cNvPicPr>
            <a:picLocks noChangeAspect="1"/>
          </p:cNvPicPr>
          <p:nvPr/>
        </p:nvPicPr>
        <p:blipFill rotWithShape="1">
          <a:blip r:embed="rId2"/>
          <a:srcRect r="6246" b="2"/>
          <a:stretch/>
        </p:blipFill>
        <p:spPr>
          <a:xfrm>
            <a:off x="6007100" y="645106"/>
            <a:ext cx="5536443" cy="5329391"/>
          </a:xfrm>
          <a:prstGeom prst="rect">
            <a:avLst/>
          </a:prstGeom>
        </p:spPr>
      </p:pic>
      <p:sp>
        <p:nvSpPr>
          <p:cNvPr id="24" name="Freeform 12">
            <a:extLst>
              <a:ext uri="{FF2B5EF4-FFF2-40B4-BE49-F238E27FC236}">
                <a16:creationId xmlns:a16="http://schemas.microsoft.com/office/drawing/2014/main" xmlns="" id="{1F36A2FB-17CD-4DA6-9D8A-BFD6ADF6A3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8816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xmlns="" id="{C1BB018B-C5E3-4B57-B36A-EF5EF069AFD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703F888-067B-5543-A003-4BB2276F759E}"/>
              </a:ext>
            </a:extLst>
          </p:cNvPr>
          <p:cNvSpPr>
            <a:spLocks noGrp="1"/>
          </p:cNvSpPr>
          <p:nvPr>
            <p:ph type="title"/>
          </p:nvPr>
        </p:nvSpPr>
        <p:spPr>
          <a:xfrm>
            <a:off x="343745" y="875884"/>
            <a:ext cx="3936154" cy="1156116"/>
          </a:xfrm>
        </p:spPr>
        <p:txBody>
          <a:bodyPr>
            <a:normAutofit fontScale="90000"/>
          </a:bodyPr>
          <a:lstStyle/>
          <a:p>
            <a:pPr>
              <a:lnSpc>
                <a:spcPct val="90000"/>
              </a:lnSpc>
            </a:pPr>
            <a:r>
              <a:rPr lang="en-US" sz="2400" dirty="0"/>
              <a:t>Stage 8: </a:t>
            </a:r>
            <a:r>
              <a:rPr lang="en-IN" sz="2400" dirty="0"/>
              <a:t>Outlier Detection </a:t>
            </a:r>
            <a:r>
              <a:rPr lang="en-IN" sz="3100" dirty="0"/>
              <a:t/>
            </a:r>
            <a:br>
              <a:rPr lang="en-IN" sz="3100" dirty="0"/>
            </a:br>
            <a:endParaRPr lang="en-US" sz="3100" dirty="0"/>
          </a:p>
        </p:txBody>
      </p:sp>
      <p:sp>
        <p:nvSpPr>
          <p:cNvPr id="16" name="Rectangle 15">
            <a:extLst>
              <a:ext uri="{FF2B5EF4-FFF2-40B4-BE49-F238E27FC236}">
                <a16:creationId xmlns:a16="http://schemas.microsoft.com/office/drawing/2014/main" xmlns="" id="{74DF08DC-D1E5-4296-A355-8148FA4A1FA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a:extLst>
              <a:ext uri="{FF2B5EF4-FFF2-40B4-BE49-F238E27FC236}">
                <a16:creationId xmlns:a16="http://schemas.microsoft.com/office/drawing/2014/main" xmlns="" id="{CCC0A92D-F4B9-BC41-81A0-04726BF3B48B}"/>
              </a:ext>
            </a:extLst>
          </p:cNvPr>
          <p:cNvPicPr>
            <a:picLocks noChangeAspect="1"/>
          </p:cNvPicPr>
          <p:nvPr/>
        </p:nvPicPr>
        <p:blipFill>
          <a:blip r:embed="rId2"/>
          <a:stretch>
            <a:fillRect/>
          </a:stretch>
        </p:blipFill>
        <p:spPr>
          <a:xfrm>
            <a:off x="4533900" y="1639181"/>
            <a:ext cx="4206739" cy="1789819"/>
          </a:xfrm>
          <a:prstGeom prst="rect">
            <a:avLst/>
          </a:prstGeom>
        </p:spPr>
      </p:pic>
      <p:pic>
        <p:nvPicPr>
          <p:cNvPr id="3" name="Content Placeholder 2">
            <a:extLst>
              <a:ext uri="{FF2B5EF4-FFF2-40B4-BE49-F238E27FC236}">
                <a16:creationId xmlns:a16="http://schemas.microsoft.com/office/drawing/2014/main" xmlns="" id="{F5F0E36F-732A-E44F-A9F4-8F33EB160C81}"/>
              </a:ext>
            </a:extLst>
          </p:cNvPr>
          <p:cNvPicPr>
            <a:picLocks noChangeAspect="1"/>
          </p:cNvPicPr>
          <p:nvPr/>
        </p:nvPicPr>
        <p:blipFill>
          <a:blip r:embed="rId3"/>
          <a:stretch>
            <a:fillRect/>
          </a:stretch>
        </p:blipFill>
        <p:spPr>
          <a:xfrm>
            <a:off x="8901504" y="1641520"/>
            <a:ext cx="3036495" cy="1787480"/>
          </a:xfrm>
          <a:prstGeom prst="rect">
            <a:avLst/>
          </a:prstGeom>
        </p:spPr>
      </p:pic>
      <p:pic>
        <p:nvPicPr>
          <p:cNvPr id="7" name="Picture 6">
            <a:extLst>
              <a:ext uri="{FF2B5EF4-FFF2-40B4-BE49-F238E27FC236}">
                <a16:creationId xmlns:a16="http://schemas.microsoft.com/office/drawing/2014/main" xmlns="" id="{954E561C-6861-664C-860D-E0D6B4171655}"/>
              </a:ext>
            </a:extLst>
          </p:cNvPr>
          <p:cNvPicPr>
            <a:picLocks noChangeAspect="1"/>
          </p:cNvPicPr>
          <p:nvPr/>
        </p:nvPicPr>
        <p:blipFill>
          <a:blip r:embed="rId4"/>
          <a:stretch>
            <a:fillRect/>
          </a:stretch>
        </p:blipFill>
        <p:spPr>
          <a:xfrm>
            <a:off x="4533900" y="3695700"/>
            <a:ext cx="4114800" cy="1993899"/>
          </a:xfrm>
          <a:prstGeom prst="rect">
            <a:avLst/>
          </a:prstGeom>
        </p:spPr>
      </p:pic>
      <p:pic>
        <p:nvPicPr>
          <p:cNvPr id="5" name="Picture 4">
            <a:extLst>
              <a:ext uri="{FF2B5EF4-FFF2-40B4-BE49-F238E27FC236}">
                <a16:creationId xmlns:a16="http://schemas.microsoft.com/office/drawing/2014/main" xmlns="" id="{680BD0EB-DCEF-C14A-A1B1-84802B729379}"/>
              </a:ext>
            </a:extLst>
          </p:cNvPr>
          <p:cNvPicPr>
            <a:picLocks noChangeAspect="1"/>
          </p:cNvPicPr>
          <p:nvPr/>
        </p:nvPicPr>
        <p:blipFill>
          <a:blip r:embed="rId5"/>
          <a:stretch>
            <a:fillRect/>
          </a:stretch>
        </p:blipFill>
        <p:spPr>
          <a:xfrm>
            <a:off x="8901505" y="3695701"/>
            <a:ext cx="3036494" cy="1993898"/>
          </a:xfrm>
          <a:prstGeom prst="rect">
            <a:avLst/>
          </a:prstGeom>
        </p:spPr>
      </p:pic>
      <p:sp>
        <p:nvSpPr>
          <p:cNvPr id="18" name="Freeform 12">
            <a:extLst>
              <a:ext uri="{FF2B5EF4-FFF2-40B4-BE49-F238E27FC236}">
                <a16:creationId xmlns:a16="http://schemas.microsoft.com/office/drawing/2014/main" xmlns="" id="{D9EDADB4-BC6C-4551-872E-2BA3E07153C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ontent Placeholder 3" descr="Skeleton">
            <a:extLst>
              <a:ext uri="{FF2B5EF4-FFF2-40B4-BE49-F238E27FC236}">
                <a16:creationId xmlns:a16="http://schemas.microsoft.com/office/drawing/2014/main" xmlns="" id="{DC809FDE-F49A-8A42-A6E7-AC5D79221968}"/>
              </a:ext>
            </a:extLst>
          </p:cNvPr>
          <p:cNvSpPr txBox="1">
            <a:spLocks noGrp="1"/>
          </p:cNvSpPr>
          <p:nvPr>
            <p:ph idx="1"/>
          </p:nvPr>
        </p:nvSpPr>
        <p:spPr>
          <a:xfrm>
            <a:off x="649288" y="2133600"/>
            <a:ext cx="3567112" cy="3637123"/>
          </a:xfrm>
          <a:prstGeom prst="rect">
            <a:avLst/>
          </a:prstGeom>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dk1">
                    <a:hueOff val="0"/>
                    <a:satOff val="0"/>
                    <a:lumOff val="0"/>
                    <a:alphaOff val="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dk1">
                    <a:hueOff val="0"/>
                    <a:satOff val="0"/>
                    <a:lumOff val="0"/>
                    <a:alphaOff val="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dk1">
                    <a:hueOff val="0"/>
                    <a:satOff val="0"/>
                    <a:lumOff val="0"/>
                    <a:alphaOff val="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dk1">
                    <a:hueOff val="0"/>
                    <a:satOff val="0"/>
                    <a:lumOff val="0"/>
                    <a:alphaOff val="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dk1">
                    <a:hueOff val="0"/>
                    <a:satOff val="0"/>
                    <a:lumOff val="0"/>
                    <a:alphaOff val="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dk1">
                    <a:hueOff val="0"/>
                    <a:satOff val="0"/>
                    <a:lumOff val="0"/>
                    <a:alphaOff val="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dk1">
                    <a:hueOff val="0"/>
                    <a:satOff val="0"/>
                    <a:lumOff val="0"/>
                    <a:alphaOff val="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dk1">
                    <a:hueOff val="0"/>
                    <a:satOff val="0"/>
                    <a:lumOff val="0"/>
                    <a:alphaOff val="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dk1">
                    <a:hueOff val="0"/>
                    <a:satOff val="0"/>
                    <a:lumOff val="0"/>
                    <a:alphaOff val="0"/>
                  </a:schemeClr>
                </a:solidFill>
                <a:latin typeface="+mn-lt"/>
                <a:ea typeface="+mn-ea"/>
                <a:cs typeface="+mn-cs"/>
              </a:defRPr>
            </a:lvl9pPr>
          </a:lstStyle>
          <a:p>
            <a:r>
              <a:rPr lang="en-IN" sz="1400" dirty="0">
                <a:solidFill>
                  <a:schemeClr val="bg1"/>
                </a:solidFill>
              </a:rPr>
              <a:t>Since the sample size is already sparse, we will be conservative with outlier elimination</a:t>
            </a:r>
          </a:p>
        </p:txBody>
      </p:sp>
    </p:spTree>
    <p:extLst>
      <p:ext uri="{BB962C8B-B14F-4D97-AF65-F5344CB8AC3E}">
        <p14:creationId xmlns:p14="http://schemas.microsoft.com/office/powerpoint/2010/main" val="9620253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1A461E-D7AF-4441-9882-77CC1C64DFEC}"/>
              </a:ext>
            </a:extLst>
          </p:cNvPr>
          <p:cNvSpPr>
            <a:spLocks noGrp="1"/>
          </p:cNvSpPr>
          <p:nvPr>
            <p:ph type="title"/>
          </p:nvPr>
        </p:nvSpPr>
        <p:spPr>
          <a:xfrm>
            <a:off x="1742025" y="306333"/>
            <a:ext cx="8911687" cy="1280890"/>
          </a:xfrm>
        </p:spPr>
        <p:txBody>
          <a:bodyPr>
            <a:normAutofit/>
          </a:bodyPr>
          <a:lstStyle/>
          <a:p>
            <a:r>
              <a:rPr lang="en-IN" sz="2400" dirty="0"/>
              <a:t>Stage 9 : Baseline Models </a:t>
            </a:r>
            <a:br>
              <a:rPr lang="en-IN" sz="2400" dirty="0"/>
            </a:br>
            <a:endParaRPr lang="en-US" sz="2400" dirty="0"/>
          </a:p>
        </p:txBody>
      </p:sp>
      <p:sp>
        <p:nvSpPr>
          <p:cNvPr id="3" name="Content Placeholder 2">
            <a:extLst>
              <a:ext uri="{FF2B5EF4-FFF2-40B4-BE49-F238E27FC236}">
                <a16:creationId xmlns:a16="http://schemas.microsoft.com/office/drawing/2014/main" xmlns="" id="{67E44E0F-8EED-A142-96A2-061955164472}"/>
              </a:ext>
            </a:extLst>
          </p:cNvPr>
          <p:cNvSpPr>
            <a:spLocks noGrp="1"/>
          </p:cNvSpPr>
          <p:nvPr>
            <p:ph idx="1"/>
          </p:nvPr>
        </p:nvSpPr>
        <p:spPr>
          <a:xfrm>
            <a:off x="1638300" y="1689100"/>
            <a:ext cx="8915400" cy="3777622"/>
          </a:xfrm>
        </p:spPr>
        <p:txBody>
          <a:bodyPr>
            <a:normAutofit/>
          </a:bodyPr>
          <a:lstStyle/>
          <a:p>
            <a:r>
              <a:rPr lang="en-IN" sz="1200" dirty="0"/>
              <a:t>Three vanilla models were assessed without performing any hyperparameter tuning and without treatment of class imbalance of the target. The models were </a:t>
            </a:r>
          </a:p>
          <a:p>
            <a:r>
              <a:rPr lang="en-IN" sz="1200" dirty="0"/>
              <a:t>-  Logistic Regression </a:t>
            </a:r>
          </a:p>
          <a:p>
            <a:r>
              <a:rPr lang="en-IN" sz="1200" dirty="0"/>
              <a:t>-  Random Forest Classifier </a:t>
            </a:r>
          </a:p>
          <a:p>
            <a:r>
              <a:rPr lang="en-IN" sz="1200" dirty="0"/>
              <a:t>-  Gradient boost Classifier </a:t>
            </a:r>
          </a:p>
          <a:p>
            <a:r>
              <a:rPr lang="en-IN" sz="1200" dirty="0"/>
              <a:t>None of the three models were able to give an ROC_AUC score above 70%. </a:t>
            </a:r>
          </a:p>
          <a:p>
            <a:r>
              <a:rPr lang="en-IN" sz="1200" dirty="0"/>
              <a:t>This called for performing hyperparameter tuning using Grid Search and also treatment of class imbalance using SMOTE for further improvement of the ROC_AUC score</a:t>
            </a:r>
            <a:r>
              <a:rPr lang="en-IN" dirty="0"/>
              <a:t>. </a:t>
            </a:r>
            <a:endParaRPr lang="en-IN" sz="1200" dirty="0"/>
          </a:p>
          <a:p>
            <a:pPr marL="0" indent="0">
              <a:buNone/>
            </a:pPr>
            <a:endParaRPr lang="en-US" sz="1200" dirty="0"/>
          </a:p>
        </p:txBody>
      </p:sp>
      <p:pic>
        <p:nvPicPr>
          <p:cNvPr id="3074" name="Picture 2" descr="page14image3759456">
            <a:extLst>
              <a:ext uri="{FF2B5EF4-FFF2-40B4-BE49-F238E27FC236}">
                <a16:creationId xmlns:a16="http://schemas.microsoft.com/office/drawing/2014/main" xmlns="" id="{20BD33CC-BB2E-0441-8529-32F1BBFC5C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505700" cy="59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91274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1A461E-D7AF-4441-9882-77CC1C64DFEC}"/>
              </a:ext>
            </a:extLst>
          </p:cNvPr>
          <p:cNvSpPr>
            <a:spLocks noGrp="1"/>
          </p:cNvSpPr>
          <p:nvPr>
            <p:ph type="title"/>
          </p:nvPr>
        </p:nvSpPr>
        <p:spPr>
          <a:xfrm>
            <a:off x="1742025" y="306333"/>
            <a:ext cx="8911687" cy="1280890"/>
          </a:xfrm>
        </p:spPr>
        <p:txBody>
          <a:bodyPr>
            <a:normAutofit/>
          </a:bodyPr>
          <a:lstStyle/>
          <a:p>
            <a:r>
              <a:rPr lang="en-IN" sz="2400" dirty="0"/>
              <a:t>Stage 10 : Model Tuning </a:t>
            </a:r>
            <a:br>
              <a:rPr lang="en-IN" sz="2400" dirty="0"/>
            </a:br>
            <a:r>
              <a:rPr lang="en-IN" sz="2400" dirty="0"/>
              <a:t/>
            </a:r>
            <a:br>
              <a:rPr lang="en-IN" sz="2400" dirty="0"/>
            </a:br>
            <a:endParaRPr lang="en-US" sz="2400" dirty="0"/>
          </a:p>
        </p:txBody>
      </p:sp>
      <p:sp>
        <p:nvSpPr>
          <p:cNvPr id="3" name="Content Placeholder 2">
            <a:extLst>
              <a:ext uri="{FF2B5EF4-FFF2-40B4-BE49-F238E27FC236}">
                <a16:creationId xmlns:a16="http://schemas.microsoft.com/office/drawing/2014/main" xmlns="" id="{67E44E0F-8EED-A142-96A2-061955164472}"/>
              </a:ext>
            </a:extLst>
          </p:cNvPr>
          <p:cNvSpPr>
            <a:spLocks noGrp="1"/>
          </p:cNvSpPr>
          <p:nvPr>
            <p:ph idx="1"/>
          </p:nvPr>
        </p:nvSpPr>
        <p:spPr>
          <a:xfrm>
            <a:off x="1638300" y="1689100"/>
            <a:ext cx="8915400" cy="3777622"/>
          </a:xfrm>
        </p:spPr>
        <p:txBody>
          <a:bodyPr>
            <a:normAutofit/>
          </a:bodyPr>
          <a:lstStyle/>
          <a:p>
            <a:r>
              <a:rPr lang="en-US" sz="1200" dirty="0"/>
              <a:t>After performing hyperparameter tuning using Grid Search and treating imbalanced classes, the following results were observed on the features. Also an Ensemble model of Logistic Regression and Random Forest Classifier was used as a hard voting classifier and yielded the following results:</a:t>
            </a:r>
          </a:p>
        </p:txBody>
      </p:sp>
      <p:graphicFrame>
        <p:nvGraphicFramePr>
          <p:cNvPr id="5" name="Table 4">
            <a:extLst>
              <a:ext uri="{FF2B5EF4-FFF2-40B4-BE49-F238E27FC236}">
                <a16:creationId xmlns:a16="http://schemas.microsoft.com/office/drawing/2014/main" xmlns="" id="{B39E0741-E041-5248-A7AE-F590E10E0215}"/>
              </a:ext>
            </a:extLst>
          </p:cNvPr>
          <p:cNvGraphicFramePr>
            <a:graphicFrameLocks noGrp="1"/>
          </p:cNvGraphicFramePr>
          <p:nvPr>
            <p:extLst>
              <p:ext uri="{D42A27DB-BD31-4B8C-83A1-F6EECF244321}">
                <p14:modId xmlns:p14="http://schemas.microsoft.com/office/powerpoint/2010/main" val="66176860"/>
              </p:ext>
            </p:extLst>
          </p:nvPr>
        </p:nvGraphicFramePr>
        <p:xfrm>
          <a:off x="1742025" y="2615923"/>
          <a:ext cx="8570375" cy="2009539"/>
        </p:xfrm>
        <a:graphic>
          <a:graphicData uri="http://schemas.openxmlformats.org/drawingml/2006/table">
            <a:tbl>
              <a:tblPr firstRow="1" bandRow="1">
                <a:tableStyleId>{5C22544A-7EE6-4342-B048-85BDC9FD1C3A}</a:tableStyleId>
              </a:tblPr>
              <a:tblGrid>
                <a:gridCol w="2582498">
                  <a:extLst>
                    <a:ext uri="{9D8B030D-6E8A-4147-A177-3AD203B41FA5}">
                      <a16:colId xmlns:a16="http://schemas.microsoft.com/office/drawing/2014/main" xmlns="" val="3787548895"/>
                    </a:ext>
                  </a:extLst>
                </a:gridCol>
                <a:gridCol w="1951219">
                  <a:extLst>
                    <a:ext uri="{9D8B030D-6E8A-4147-A177-3AD203B41FA5}">
                      <a16:colId xmlns:a16="http://schemas.microsoft.com/office/drawing/2014/main" xmlns="" val="2294453373"/>
                    </a:ext>
                  </a:extLst>
                </a:gridCol>
                <a:gridCol w="1456527">
                  <a:extLst>
                    <a:ext uri="{9D8B030D-6E8A-4147-A177-3AD203B41FA5}">
                      <a16:colId xmlns:a16="http://schemas.microsoft.com/office/drawing/2014/main" xmlns="" val="720256901"/>
                    </a:ext>
                  </a:extLst>
                </a:gridCol>
                <a:gridCol w="2580131">
                  <a:extLst>
                    <a:ext uri="{9D8B030D-6E8A-4147-A177-3AD203B41FA5}">
                      <a16:colId xmlns:a16="http://schemas.microsoft.com/office/drawing/2014/main" xmlns="" val="3485317025"/>
                    </a:ext>
                  </a:extLst>
                </a:gridCol>
              </a:tblGrid>
              <a:tr h="443251">
                <a:tc>
                  <a:txBody>
                    <a:bodyPr/>
                    <a:lstStyle/>
                    <a:p>
                      <a:pPr algn="ctr"/>
                      <a:r>
                        <a:rPr lang="en-US" sz="1400" dirty="0">
                          <a:solidFill>
                            <a:schemeClr val="tx1"/>
                          </a:solidFill>
                        </a:rPr>
                        <a:t>Modeling Method</a:t>
                      </a:r>
                    </a:p>
                  </a:txBody>
                  <a:tcPr/>
                </a:tc>
                <a:tc>
                  <a:txBody>
                    <a:bodyPr/>
                    <a:lstStyle/>
                    <a:p>
                      <a:pPr algn="ctr"/>
                      <a:r>
                        <a:rPr lang="en-US" sz="1400" dirty="0">
                          <a:solidFill>
                            <a:schemeClr val="tx1"/>
                          </a:solidFill>
                        </a:rPr>
                        <a:t>Precision</a:t>
                      </a:r>
                    </a:p>
                  </a:txBody>
                  <a:tcPr/>
                </a:tc>
                <a:tc>
                  <a:txBody>
                    <a:bodyPr/>
                    <a:lstStyle/>
                    <a:p>
                      <a:pPr algn="ctr"/>
                      <a:r>
                        <a:rPr lang="en-US" sz="1400" dirty="0">
                          <a:solidFill>
                            <a:schemeClr val="tx1"/>
                          </a:solidFill>
                        </a:rPr>
                        <a:t>Recall</a:t>
                      </a:r>
                    </a:p>
                  </a:txBody>
                  <a:tcPr/>
                </a:tc>
                <a:tc>
                  <a:txBody>
                    <a:bodyPr/>
                    <a:lstStyle/>
                    <a:p>
                      <a:pPr algn="ctr"/>
                      <a:r>
                        <a:rPr lang="en-US" sz="1400" dirty="0">
                          <a:solidFill>
                            <a:schemeClr val="tx1"/>
                          </a:solidFill>
                        </a:rPr>
                        <a:t>ROC_AUC</a:t>
                      </a:r>
                    </a:p>
                  </a:txBody>
                  <a:tcPr/>
                </a:tc>
                <a:extLst>
                  <a:ext uri="{0D108BD9-81ED-4DB2-BD59-A6C34878D82A}">
                    <a16:rowId xmlns:a16="http://schemas.microsoft.com/office/drawing/2014/main" xmlns="" val="119282211"/>
                  </a:ext>
                </a:extLst>
              </a:tr>
              <a:tr h="52996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400" kern="1200" dirty="0">
                          <a:solidFill>
                            <a:schemeClr val="dk1"/>
                          </a:solidFill>
                          <a:effectLst/>
                          <a:latin typeface="+mn-lt"/>
                          <a:ea typeface="+mn-ea"/>
                          <a:cs typeface="+mn-cs"/>
                        </a:rPr>
                        <a:t>Logistic Regression </a:t>
                      </a:r>
                      <a:endParaRPr lang="en-IN" sz="1400" dirty="0">
                        <a:effectLst/>
                      </a:endParaRPr>
                    </a:p>
                  </a:txBody>
                  <a:tcPr/>
                </a:tc>
                <a:tc>
                  <a:txBody>
                    <a:bodyPr/>
                    <a:lstStyle/>
                    <a:p>
                      <a:pPr marL="285750" indent="-285750">
                        <a:buFont typeface="Arial" panose="020B0604020202020204" pitchFamily="34" charset="0"/>
                        <a:buChar char="•"/>
                      </a:pPr>
                      <a:r>
                        <a:rPr lang="en-US" sz="1400" dirty="0"/>
                        <a:t>0- 0.99</a:t>
                      </a:r>
                    </a:p>
                    <a:p>
                      <a:pPr marL="285750" indent="-285750">
                        <a:buFont typeface="Arial" panose="020B0604020202020204" pitchFamily="34" charset="0"/>
                        <a:buChar char="•"/>
                      </a:pPr>
                      <a:r>
                        <a:rPr lang="en-US" sz="1400" dirty="0"/>
                        <a:t>1- 0.05</a:t>
                      </a:r>
                    </a:p>
                  </a:txBody>
                  <a:tcPr/>
                </a:tc>
                <a:tc>
                  <a:txBody>
                    <a:bodyPr/>
                    <a:lstStyle/>
                    <a:p>
                      <a:pPr marL="285750" indent="-285750">
                        <a:buFont typeface="Arial" panose="020B0604020202020204" pitchFamily="34" charset="0"/>
                        <a:buChar char="•"/>
                      </a:pPr>
                      <a:r>
                        <a:rPr lang="en-US" sz="1400" dirty="0"/>
                        <a:t>0.83</a:t>
                      </a:r>
                    </a:p>
                    <a:p>
                      <a:pPr marL="285750" indent="-285750">
                        <a:buFont typeface="Arial" panose="020B0604020202020204" pitchFamily="34" charset="0"/>
                        <a:buChar char="•"/>
                      </a:pPr>
                      <a:r>
                        <a:rPr lang="en-US" sz="1400" dirty="0"/>
                        <a:t>0.63</a:t>
                      </a:r>
                    </a:p>
                  </a:txBody>
                  <a:tcPr/>
                </a:tc>
                <a:tc>
                  <a:txBody>
                    <a:bodyPr/>
                    <a:lstStyle/>
                    <a:p>
                      <a:r>
                        <a:rPr lang="en-US" sz="1400" dirty="0" smtClean="0"/>
                        <a:t>79%</a:t>
                      </a:r>
                      <a:endParaRPr lang="en-US" sz="1400" dirty="0"/>
                    </a:p>
                  </a:txBody>
                  <a:tcPr/>
                </a:tc>
                <a:extLst>
                  <a:ext uri="{0D108BD9-81ED-4DB2-BD59-A6C34878D82A}">
                    <a16:rowId xmlns:a16="http://schemas.microsoft.com/office/drawing/2014/main" xmlns="" val="907289111"/>
                  </a:ext>
                </a:extLst>
              </a:tr>
              <a:tr h="44325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400" kern="1200" dirty="0">
                          <a:solidFill>
                            <a:schemeClr val="dk1"/>
                          </a:solidFill>
                          <a:effectLst/>
                          <a:latin typeface="+mn-lt"/>
                          <a:ea typeface="+mn-ea"/>
                          <a:cs typeface="+mn-cs"/>
                        </a:rPr>
                        <a:t>Random Forest Classifier </a:t>
                      </a:r>
                      <a:endParaRPr lang="en-IN" sz="1400" dirty="0">
                        <a:effectLst/>
                      </a:endParaRPr>
                    </a:p>
                  </a:txBody>
                  <a:tcPr/>
                </a:tc>
                <a:tc>
                  <a:txBody>
                    <a:bodyPr/>
                    <a:lstStyle/>
                    <a:p>
                      <a:pPr marL="285750" indent="-285750">
                        <a:buFont typeface="Arial" panose="020B0604020202020204" pitchFamily="34" charset="0"/>
                        <a:buChar char="•"/>
                      </a:pPr>
                      <a:r>
                        <a:rPr lang="en-US" sz="1400" dirty="0"/>
                        <a:t>0- 0.99</a:t>
                      </a:r>
                    </a:p>
                    <a:p>
                      <a:pPr marL="285750" indent="-285750">
                        <a:buFont typeface="Arial" panose="020B0604020202020204" pitchFamily="34" charset="0"/>
                        <a:buChar char="•"/>
                      </a:pPr>
                      <a:r>
                        <a:rPr lang="en-US" sz="1400" dirty="0"/>
                        <a:t>1- 0.16</a:t>
                      </a:r>
                    </a:p>
                  </a:txBody>
                  <a:tcPr/>
                </a:tc>
                <a:tc>
                  <a:txBody>
                    <a:bodyPr/>
                    <a:lstStyle/>
                    <a:p>
                      <a:pPr marL="285750" indent="-285750">
                        <a:buFont typeface="Arial" panose="020B0604020202020204" pitchFamily="34" charset="0"/>
                        <a:buChar char="•"/>
                      </a:pPr>
                      <a:r>
                        <a:rPr lang="en-US" sz="1400" dirty="0"/>
                        <a:t>1</a:t>
                      </a:r>
                    </a:p>
                    <a:p>
                      <a:pPr marL="285750" indent="-285750">
                        <a:buFont typeface="Arial" panose="020B0604020202020204" pitchFamily="34" charset="0"/>
                        <a:buChar char="•"/>
                      </a:pPr>
                      <a:r>
                        <a:rPr lang="en-US" sz="1400" dirty="0"/>
                        <a:t>0.03</a:t>
                      </a:r>
                    </a:p>
                  </a:txBody>
                  <a:tcPr/>
                </a:tc>
                <a:tc>
                  <a:txBody>
                    <a:bodyPr/>
                    <a:lstStyle/>
                    <a:p>
                      <a:r>
                        <a:rPr lang="en-US" sz="1400" dirty="0"/>
                        <a:t>6</a:t>
                      </a:r>
                      <a:r>
                        <a:rPr lang="en-US" sz="1400" dirty="0" smtClean="0"/>
                        <a:t>2</a:t>
                      </a:r>
                      <a:r>
                        <a:rPr lang="en-US" sz="1400" dirty="0"/>
                        <a:t>%</a:t>
                      </a:r>
                    </a:p>
                  </a:txBody>
                  <a:tcPr/>
                </a:tc>
                <a:extLst>
                  <a:ext uri="{0D108BD9-81ED-4DB2-BD59-A6C34878D82A}">
                    <a16:rowId xmlns:a16="http://schemas.microsoft.com/office/drawing/2014/main" xmlns="" val="3375869672"/>
                  </a:ext>
                </a:extLst>
              </a:tr>
              <a:tr h="50275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400" dirty="0"/>
                        <a:t>Gradient Boost </a:t>
                      </a:r>
                      <a:r>
                        <a:rPr lang="en-IN" sz="1400" kern="1200" dirty="0">
                          <a:solidFill>
                            <a:schemeClr val="dk1"/>
                          </a:solidFill>
                          <a:effectLst/>
                          <a:latin typeface="+mn-lt"/>
                          <a:ea typeface="+mn-ea"/>
                          <a:cs typeface="+mn-cs"/>
                        </a:rPr>
                        <a:t>Classifier </a:t>
                      </a:r>
                      <a:endParaRPr lang="en-IN" sz="1400" dirty="0">
                        <a:effectLst/>
                      </a:endParaRPr>
                    </a:p>
                  </a:txBody>
                  <a:tcPr/>
                </a:tc>
                <a:tc>
                  <a:txBody>
                    <a:bodyPr/>
                    <a:lstStyle/>
                    <a:p>
                      <a:pPr marL="285750" indent="-285750">
                        <a:buFont typeface="Arial" panose="020B0604020202020204" pitchFamily="34" charset="0"/>
                        <a:buChar char="•"/>
                      </a:pPr>
                      <a:r>
                        <a:rPr lang="en-US" sz="1400" dirty="0"/>
                        <a:t>0- 0.99</a:t>
                      </a:r>
                    </a:p>
                    <a:p>
                      <a:pPr marL="285750" indent="-285750">
                        <a:buFont typeface="Arial" panose="020B0604020202020204" pitchFamily="34" charset="0"/>
                        <a:buChar char="•"/>
                      </a:pPr>
                      <a:r>
                        <a:rPr lang="en-US" sz="1400" dirty="0"/>
                        <a:t>1- 0.08</a:t>
                      </a:r>
                    </a:p>
                  </a:txBody>
                  <a:tcPr/>
                </a:tc>
                <a:tc>
                  <a:txBody>
                    <a:bodyPr/>
                    <a:lstStyle/>
                    <a:p>
                      <a:pPr marL="285750" indent="-285750">
                        <a:buFont typeface="Arial" panose="020B0604020202020204" pitchFamily="34" charset="0"/>
                        <a:buChar char="•"/>
                      </a:pPr>
                      <a:r>
                        <a:rPr lang="en-US" sz="1400" dirty="0"/>
                        <a:t>0.99</a:t>
                      </a:r>
                    </a:p>
                    <a:p>
                      <a:pPr marL="285750" indent="-285750">
                        <a:buFont typeface="Arial" panose="020B0604020202020204" pitchFamily="34" charset="0"/>
                        <a:buChar char="•"/>
                      </a:pPr>
                      <a:r>
                        <a:rPr lang="en-US" sz="1400" dirty="0"/>
                        <a:t>0.08</a:t>
                      </a:r>
                    </a:p>
                  </a:txBody>
                  <a:tcPr/>
                </a:tc>
                <a:tc>
                  <a:txBody>
                    <a:bodyPr/>
                    <a:lstStyle/>
                    <a:p>
                      <a:r>
                        <a:rPr lang="en-US" sz="1400" dirty="0"/>
                        <a:t>73%</a:t>
                      </a:r>
                    </a:p>
                  </a:txBody>
                  <a:tcPr/>
                </a:tc>
                <a:extLst>
                  <a:ext uri="{0D108BD9-81ED-4DB2-BD59-A6C34878D82A}">
                    <a16:rowId xmlns:a16="http://schemas.microsoft.com/office/drawing/2014/main" xmlns="" val="3925170374"/>
                  </a:ext>
                </a:extLst>
              </a:tr>
            </a:tbl>
          </a:graphicData>
        </a:graphic>
      </p:graphicFrame>
      <p:pic>
        <p:nvPicPr>
          <p:cNvPr id="4097" name="Picture 1" descr="page16image5806064">
            <a:extLst>
              <a:ext uri="{FF2B5EF4-FFF2-40B4-BE49-F238E27FC236}">
                <a16:creationId xmlns:a16="http://schemas.microsoft.com/office/drawing/2014/main" xmlns="" id="{B7867E2C-6EC0-F647-B21D-2EE09F1302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391400" cy="66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31228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1A461E-D7AF-4441-9882-77CC1C64DFEC}"/>
              </a:ext>
            </a:extLst>
          </p:cNvPr>
          <p:cNvSpPr>
            <a:spLocks noGrp="1"/>
          </p:cNvSpPr>
          <p:nvPr>
            <p:ph type="title"/>
          </p:nvPr>
        </p:nvSpPr>
        <p:spPr>
          <a:xfrm>
            <a:off x="1742025" y="306333"/>
            <a:ext cx="8911687" cy="1280890"/>
          </a:xfrm>
        </p:spPr>
        <p:txBody>
          <a:bodyPr>
            <a:normAutofit/>
          </a:bodyPr>
          <a:lstStyle/>
          <a:p>
            <a:r>
              <a:rPr lang="en-IN" sz="2400" dirty="0"/>
              <a:t>Stage 9 : </a:t>
            </a:r>
            <a:r>
              <a:rPr lang="en-US" altLang="en-US" sz="2400" dirty="0"/>
              <a:t>Final Results</a:t>
            </a:r>
            <a:endParaRPr lang="en-US" sz="2400" dirty="0"/>
          </a:p>
        </p:txBody>
      </p:sp>
      <p:sp>
        <p:nvSpPr>
          <p:cNvPr id="3" name="Content Placeholder 2">
            <a:extLst>
              <a:ext uri="{FF2B5EF4-FFF2-40B4-BE49-F238E27FC236}">
                <a16:creationId xmlns:a16="http://schemas.microsoft.com/office/drawing/2014/main" xmlns="" id="{67E44E0F-8EED-A142-96A2-061955164472}"/>
              </a:ext>
            </a:extLst>
          </p:cNvPr>
          <p:cNvSpPr>
            <a:spLocks noGrp="1"/>
          </p:cNvSpPr>
          <p:nvPr>
            <p:ph idx="1"/>
          </p:nvPr>
        </p:nvSpPr>
        <p:spPr>
          <a:xfrm>
            <a:off x="1638300" y="1689100"/>
            <a:ext cx="8915400" cy="3777622"/>
          </a:xfrm>
        </p:spPr>
        <p:txBody>
          <a:bodyPr>
            <a:normAutofit/>
          </a:bodyPr>
          <a:lstStyle/>
          <a:p>
            <a:r>
              <a:rPr lang="en-IN" sz="1200" dirty="0"/>
              <a:t>From the above observations and plotting it can be inferred that the best performing model was XGBoost giving an AUC_ROC score of 93.81 %. While XGBoost is used a lot, it is always prudent to start from simpler algorithms and then go to complex ones </a:t>
            </a:r>
          </a:p>
          <a:p>
            <a:endParaRPr lang="en-US" sz="1200" dirty="0"/>
          </a:p>
        </p:txBody>
      </p:sp>
      <p:graphicFrame>
        <p:nvGraphicFramePr>
          <p:cNvPr id="5" name="Table 4">
            <a:extLst>
              <a:ext uri="{FF2B5EF4-FFF2-40B4-BE49-F238E27FC236}">
                <a16:creationId xmlns:a16="http://schemas.microsoft.com/office/drawing/2014/main" xmlns="" id="{B3819FAB-12B6-5B44-B489-8EAA69EF50E5}"/>
              </a:ext>
            </a:extLst>
          </p:cNvPr>
          <p:cNvGraphicFramePr>
            <a:graphicFrameLocks noGrp="1"/>
          </p:cNvGraphicFramePr>
          <p:nvPr>
            <p:extLst>
              <p:ext uri="{D42A27DB-BD31-4B8C-83A1-F6EECF244321}">
                <p14:modId xmlns:p14="http://schemas.microsoft.com/office/powerpoint/2010/main" val="3342222718"/>
              </p:ext>
            </p:extLst>
          </p:nvPr>
        </p:nvGraphicFramePr>
        <p:xfrm>
          <a:off x="1742025" y="2755900"/>
          <a:ext cx="7567074" cy="2710821"/>
        </p:xfrm>
        <a:graphic>
          <a:graphicData uri="http://schemas.openxmlformats.org/drawingml/2006/table">
            <a:tbl>
              <a:tblPr firstRow="1" bandRow="1">
                <a:tableStyleId>{5C22544A-7EE6-4342-B048-85BDC9FD1C3A}</a:tableStyleId>
              </a:tblPr>
              <a:tblGrid>
                <a:gridCol w="2522358">
                  <a:extLst>
                    <a:ext uri="{9D8B030D-6E8A-4147-A177-3AD203B41FA5}">
                      <a16:colId xmlns:a16="http://schemas.microsoft.com/office/drawing/2014/main" xmlns="" val="857991763"/>
                    </a:ext>
                  </a:extLst>
                </a:gridCol>
                <a:gridCol w="2522358">
                  <a:extLst>
                    <a:ext uri="{9D8B030D-6E8A-4147-A177-3AD203B41FA5}">
                      <a16:colId xmlns:a16="http://schemas.microsoft.com/office/drawing/2014/main" xmlns="" val="3738526540"/>
                    </a:ext>
                  </a:extLst>
                </a:gridCol>
                <a:gridCol w="2522358">
                  <a:extLst>
                    <a:ext uri="{9D8B030D-6E8A-4147-A177-3AD203B41FA5}">
                      <a16:colId xmlns:a16="http://schemas.microsoft.com/office/drawing/2014/main" xmlns="" val="920177690"/>
                    </a:ext>
                  </a:extLst>
                </a:gridCol>
              </a:tblGrid>
              <a:tr h="903607">
                <a:tc>
                  <a:txBody>
                    <a:bodyPr/>
                    <a:lstStyle/>
                    <a:p>
                      <a:r>
                        <a:rPr lang="en-US" sz="1400" dirty="0"/>
                        <a:t>Confusion Matrix</a:t>
                      </a:r>
                    </a:p>
                  </a:txBody>
                  <a:tcPr/>
                </a:tc>
                <a:tc>
                  <a:txBody>
                    <a:bodyPr/>
                    <a:lstStyle/>
                    <a:p>
                      <a:r>
                        <a:rPr lang="en-US" sz="1400" dirty="0">
                          <a:solidFill>
                            <a:schemeClr val="tx1"/>
                          </a:solidFill>
                        </a:rPr>
                        <a:t>Predicted Positive</a:t>
                      </a:r>
                    </a:p>
                  </a:txBody>
                  <a:tcPr/>
                </a:tc>
                <a:tc>
                  <a:txBody>
                    <a:bodyPr/>
                    <a:lstStyle/>
                    <a:p>
                      <a:r>
                        <a:rPr lang="en-US" sz="1400" dirty="0">
                          <a:solidFill>
                            <a:schemeClr val="tx1"/>
                          </a:solidFill>
                        </a:rPr>
                        <a:t>Predicted Negative</a:t>
                      </a:r>
                    </a:p>
                  </a:txBody>
                  <a:tcPr/>
                </a:tc>
                <a:extLst>
                  <a:ext uri="{0D108BD9-81ED-4DB2-BD59-A6C34878D82A}">
                    <a16:rowId xmlns:a16="http://schemas.microsoft.com/office/drawing/2014/main" xmlns="" val="2426723710"/>
                  </a:ext>
                </a:extLst>
              </a:tr>
              <a:tr h="90360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400" b="1" kern="1200" dirty="0">
                          <a:solidFill>
                            <a:schemeClr val="dk1"/>
                          </a:solidFill>
                          <a:effectLst/>
                          <a:latin typeface="+mn-lt"/>
                          <a:ea typeface="+mn-ea"/>
                          <a:cs typeface="+mn-cs"/>
                        </a:rPr>
                        <a:t>Actual Positive </a:t>
                      </a:r>
                      <a:endParaRPr lang="en-IN" sz="1400" b="1" dirty="0">
                        <a:effectLst/>
                      </a:endParaRPr>
                    </a:p>
                  </a:txBody>
                  <a:tcPr/>
                </a:tc>
                <a:tc>
                  <a:txBody>
                    <a:bodyPr/>
                    <a:lstStyle/>
                    <a:p>
                      <a:r>
                        <a:rPr lang="en-US" sz="1400" dirty="0" smtClean="0"/>
                        <a:t>131</a:t>
                      </a:r>
                      <a:endParaRPr lang="en-US" sz="1400" dirty="0"/>
                    </a:p>
                  </a:txBody>
                  <a:tcPr/>
                </a:tc>
                <a:tc>
                  <a:txBody>
                    <a:bodyPr/>
                    <a:lstStyle/>
                    <a:p>
                      <a:r>
                        <a:rPr lang="en-US" sz="1400" dirty="0" smtClean="0"/>
                        <a:t>1903</a:t>
                      </a:r>
                      <a:endParaRPr lang="en-US" sz="1400" dirty="0"/>
                    </a:p>
                  </a:txBody>
                  <a:tcPr/>
                </a:tc>
                <a:extLst>
                  <a:ext uri="{0D108BD9-81ED-4DB2-BD59-A6C34878D82A}">
                    <a16:rowId xmlns:a16="http://schemas.microsoft.com/office/drawing/2014/main" xmlns="" val="1092352358"/>
                  </a:ext>
                </a:extLst>
              </a:tr>
              <a:tr h="90360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400" b="1" kern="1200" dirty="0">
                          <a:solidFill>
                            <a:schemeClr val="dk1"/>
                          </a:solidFill>
                          <a:effectLst/>
                          <a:latin typeface="+mn-lt"/>
                          <a:ea typeface="+mn-ea"/>
                          <a:cs typeface="+mn-cs"/>
                        </a:rPr>
                        <a:t>Actual Negative </a:t>
                      </a:r>
                      <a:endParaRPr lang="en-IN" sz="1400" b="1" dirty="0">
                        <a:effectLst/>
                      </a:endParaRPr>
                    </a:p>
                  </a:txBody>
                  <a:tcPr/>
                </a:tc>
                <a:tc>
                  <a:txBody>
                    <a:bodyPr/>
                    <a:lstStyle/>
                    <a:p>
                      <a:r>
                        <a:rPr lang="en-US" sz="1400" dirty="0" smtClean="0"/>
                        <a:t>94</a:t>
                      </a:r>
                      <a:endParaRPr lang="en-US" sz="1400" dirty="0"/>
                    </a:p>
                  </a:txBody>
                  <a:tcPr/>
                </a:tc>
                <a:tc>
                  <a:txBody>
                    <a:bodyPr/>
                    <a:lstStyle/>
                    <a:p>
                      <a:r>
                        <a:rPr lang="en-US" sz="1400" dirty="0" smtClean="0"/>
                        <a:t>13038</a:t>
                      </a:r>
                      <a:endParaRPr lang="en-US" sz="1400" dirty="0"/>
                    </a:p>
                  </a:txBody>
                  <a:tcPr/>
                </a:tc>
                <a:extLst>
                  <a:ext uri="{0D108BD9-81ED-4DB2-BD59-A6C34878D82A}">
                    <a16:rowId xmlns:a16="http://schemas.microsoft.com/office/drawing/2014/main" xmlns="" val="3674119017"/>
                  </a:ext>
                </a:extLst>
              </a:tr>
            </a:tbl>
          </a:graphicData>
        </a:graphic>
      </p:graphicFrame>
    </p:spTree>
    <p:extLst>
      <p:ext uri="{BB962C8B-B14F-4D97-AF65-F5344CB8AC3E}">
        <p14:creationId xmlns:p14="http://schemas.microsoft.com/office/powerpoint/2010/main" val="23628610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CDECC2-1971-464E-98EC-4ABCB2441280}"/>
              </a:ext>
            </a:extLst>
          </p:cNvPr>
          <p:cNvSpPr>
            <a:spLocks noGrp="1"/>
          </p:cNvSpPr>
          <p:nvPr>
            <p:ph type="title"/>
          </p:nvPr>
        </p:nvSpPr>
        <p:spPr>
          <a:xfrm>
            <a:off x="1678526" y="401085"/>
            <a:ext cx="5681280" cy="624827"/>
          </a:xfrm>
        </p:spPr>
        <p:txBody>
          <a:bodyPr>
            <a:normAutofit/>
          </a:bodyPr>
          <a:lstStyle/>
          <a:p>
            <a:r>
              <a:rPr lang="en-IN" sz="2400" dirty="0"/>
              <a:t>Stage 11 :Insights &amp; Decisions</a:t>
            </a:r>
            <a:endParaRPr lang="en-US" sz="2400" dirty="0"/>
          </a:p>
        </p:txBody>
      </p:sp>
      <p:sp>
        <p:nvSpPr>
          <p:cNvPr id="3" name="Content Placeholder 2">
            <a:extLst>
              <a:ext uri="{FF2B5EF4-FFF2-40B4-BE49-F238E27FC236}">
                <a16:creationId xmlns:a16="http://schemas.microsoft.com/office/drawing/2014/main" xmlns="" id="{7C9DC6C2-B105-6841-9FF7-E1CFF5338400}"/>
              </a:ext>
            </a:extLst>
          </p:cNvPr>
          <p:cNvSpPr>
            <a:spLocks noGrp="1"/>
          </p:cNvSpPr>
          <p:nvPr>
            <p:ph idx="1"/>
          </p:nvPr>
        </p:nvSpPr>
        <p:spPr>
          <a:xfrm>
            <a:off x="747132" y="1665248"/>
            <a:ext cx="9709265" cy="4757854"/>
          </a:xfrm>
        </p:spPr>
        <p:txBody>
          <a:bodyPr>
            <a:normAutofit/>
          </a:bodyPr>
          <a:lstStyle/>
          <a:p>
            <a:pPr marL="0" indent="0">
              <a:buNone/>
            </a:pPr>
            <a:r>
              <a:rPr lang="en-IN" sz="1200" b="1" dirty="0"/>
              <a:t>In order to improve predictability, the following options can be considered </a:t>
            </a:r>
            <a:endParaRPr lang="en-IN" sz="1200" dirty="0"/>
          </a:p>
          <a:p>
            <a:pPr marL="0" indent="0">
              <a:buNone/>
            </a:pPr>
            <a:r>
              <a:rPr lang="en-IN" sz="1200" b="1" dirty="0"/>
              <a:t>1. Augment the existing dataset with more data </a:t>
            </a:r>
            <a:endParaRPr lang="en-IN" sz="1200" dirty="0"/>
          </a:p>
          <a:p>
            <a:pPr lvl="1"/>
            <a:r>
              <a:rPr lang="en-IN" sz="1200" dirty="0"/>
              <a:t>Adding more samples to the dataset can increase in precision especially if the data is properly curated to include enough samples from various countries </a:t>
            </a:r>
          </a:p>
          <a:p>
            <a:pPr marL="0" indent="0">
              <a:buNone/>
            </a:pPr>
            <a:r>
              <a:rPr lang="en-IN" sz="1200" b="1" dirty="0"/>
              <a:t>2. Add more features to the dataset </a:t>
            </a:r>
            <a:endParaRPr lang="en-IN" sz="1200" dirty="0"/>
          </a:p>
          <a:p>
            <a:pPr lvl="1"/>
            <a:r>
              <a:rPr lang="en-IN" sz="1200" dirty="0"/>
              <a:t>The number of features provided is very low. Adding more relevant features will improve precision. These may include Month of travel </a:t>
            </a:r>
          </a:p>
          <a:p>
            <a:pPr lvl="1"/>
            <a:r>
              <a:rPr lang="en-IN" sz="1200" dirty="0"/>
              <a:t>Origin country of the insured</a:t>
            </a:r>
            <a:br>
              <a:rPr lang="en-IN" sz="1200" dirty="0"/>
            </a:br>
            <a:r>
              <a:rPr lang="en-IN" sz="1200" dirty="0"/>
              <a:t>Name of the Airline, carrier, car rental company Cost of the insurance etc. </a:t>
            </a:r>
          </a:p>
          <a:p>
            <a:pPr marL="0" indent="0">
              <a:buNone/>
            </a:pPr>
            <a:r>
              <a:rPr lang="en-IN" sz="1200" b="1" dirty="0"/>
              <a:t>3. Redefine the Business problem </a:t>
            </a:r>
            <a:endParaRPr lang="en-IN" sz="1200" dirty="0"/>
          </a:p>
          <a:p>
            <a:pPr lvl="1"/>
            <a:r>
              <a:rPr lang="en-IN" sz="1200" dirty="0"/>
              <a:t>Instead of using only the data of insurers which have claimed for the insurance, including the data of all the people who have bought the insurance will help to redefine the problem where the company may be able to predict which insurer is most likely to claim the insurance - </a:t>
            </a:r>
          </a:p>
          <a:p>
            <a:pPr lvl="1"/>
            <a:r>
              <a:rPr lang="en-IN" sz="1200" dirty="0"/>
              <a:t>Thereby allowing the company to reduce risk by providing insurance only to people who are not likely to claim it. It can also allow the company to adjust their price based on risk and increase profitability </a:t>
            </a:r>
          </a:p>
          <a:p>
            <a:pPr marL="0" indent="0">
              <a:buNone/>
            </a:pPr>
            <a:r>
              <a:rPr lang="en-IN" sz="1200" b="1" dirty="0"/>
              <a:t>4. Implement a partial solution using augmented data </a:t>
            </a:r>
            <a:endParaRPr lang="en-IN" sz="1200" dirty="0"/>
          </a:p>
          <a:p>
            <a:pPr lvl="1"/>
            <a:r>
              <a:rPr lang="en-IN" sz="1200" dirty="0"/>
              <a:t>Instead of aiming for high precision, the company can aim for automation with high recall and accuracy thereby reducing the number of claims that need to be manually examined </a:t>
            </a:r>
          </a:p>
          <a:p>
            <a:endParaRPr lang="en-US" sz="1200" dirty="0"/>
          </a:p>
        </p:txBody>
      </p:sp>
    </p:spTree>
    <p:extLst>
      <p:ext uri="{BB962C8B-B14F-4D97-AF65-F5344CB8AC3E}">
        <p14:creationId xmlns:p14="http://schemas.microsoft.com/office/powerpoint/2010/main" val="3730136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3B0B86-90C6-8D41-A1D8-983061AEB749}"/>
              </a:ext>
            </a:extLst>
          </p:cNvPr>
          <p:cNvSpPr>
            <a:spLocks noGrp="1"/>
          </p:cNvSpPr>
          <p:nvPr>
            <p:ph type="title"/>
          </p:nvPr>
        </p:nvSpPr>
        <p:spPr>
          <a:xfrm>
            <a:off x="1046019" y="942108"/>
            <a:ext cx="3256550" cy="4969113"/>
          </a:xfrm>
        </p:spPr>
        <p:txBody>
          <a:bodyPr anchor="ctr">
            <a:normAutofit/>
          </a:bodyPr>
          <a:lstStyle/>
          <a:p>
            <a:r>
              <a:rPr lang="en-US" sz="3300" dirty="0">
                <a:solidFill>
                  <a:schemeClr val="tx2">
                    <a:lumMod val="75000"/>
                  </a:schemeClr>
                </a:solidFill>
              </a:rPr>
              <a:t>Stage 1: Understanding The </a:t>
            </a:r>
            <a:r>
              <a:rPr lang="en-IN" sz="3300" dirty="0">
                <a:solidFill>
                  <a:schemeClr val="tx2">
                    <a:lumMod val="75000"/>
                  </a:schemeClr>
                </a:solidFill>
              </a:rPr>
              <a:t>Problem Statement</a:t>
            </a:r>
            <a:r>
              <a:rPr lang="en-IN" sz="3300" dirty="0">
                <a:solidFill>
                  <a:schemeClr val="tx2">
                    <a:lumMod val="75000"/>
                  </a:schemeClr>
                </a:solidFill>
                <a:effectLst/>
              </a:rPr>
              <a:t/>
            </a:r>
            <a:br>
              <a:rPr lang="en-IN" sz="3300" dirty="0">
                <a:solidFill>
                  <a:schemeClr val="tx2">
                    <a:lumMod val="75000"/>
                  </a:schemeClr>
                </a:solidFill>
                <a:effectLst/>
              </a:rPr>
            </a:br>
            <a:endParaRPr lang="en-US" sz="3300" dirty="0">
              <a:solidFill>
                <a:schemeClr val="tx2">
                  <a:lumMod val="75000"/>
                </a:schemeClr>
              </a:solidFill>
            </a:endParaRPr>
          </a:p>
        </p:txBody>
      </p:sp>
      <p:sp>
        <p:nvSpPr>
          <p:cNvPr id="3" name="Content Placeholder 2">
            <a:extLst>
              <a:ext uri="{FF2B5EF4-FFF2-40B4-BE49-F238E27FC236}">
                <a16:creationId xmlns:a16="http://schemas.microsoft.com/office/drawing/2014/main" xmlns="" id="{D046E256-8187-4742-94B8-7D038A3E37BF}"/>
              </a:ext>
            </a:extLst>
          </p:cNvPr>
          <p:cNvSpPr>
            <a:spLocks noGrp="1"/>
          </p:cNvSpPr>
          <p:nvPr>
            <p:ph idx="1"/>
          </p:nvPr>
        </p:nvSpPr>
        <p:spPr>
          <a:xfrm>
            <a:off x="5049062" y="942108"/>
            <a:ext cx="6455549" cy="4969114"/>
          </a:xfrm>
        </p:spPr>
        <p:txBody>
          <a:bodyPr anchor="ctr">
            <a:normAutofit/>
          </a:bodyPr>
          <a:lstStyle/>
          <a:p>
            <a:pPr marL="0" indent="0">
              <a:buNone/>
            </a:pPr>
            <a:r>
              <a:rPr lang="en-US" b="1" dirty="0">
                <a:solidFill>
                  <a:schemeClr val="tx2">
                    <a:lumMod val="75000"/>
                  </a:schemeClr>
                </a:solidFill>
              </a:rPr>
              <a:t>Problem Statement</a:t>
            </a:r>
          </a:p>
          <a:p>
            <a:pPr marL="0" indent="0">
              <a:buNone/>
            </a:pPr>
            <a:r>
              <a:rPr lang="en-IN" dirty="0">
                <a:solidFill>
                  <a:schemeClr val="tx2">
                    <a:lumMod val="75000"/>
                  </a:schemeClr>
                </a:solidFill>
              </a:rPr>
              <a:t>Insurance companies take risks over customers. Risk management is a very important aspect of the insurance industry. Insurers consider every quantifiable factor to develop profiles of high and low insurance risks. Insurers collect vast amounts of information about policyholders and analyse the data.</a:t>
            </a:r>
          </a:p>
          <a:p>
            <a:pPr marL="0" indent="0">
              <a:buNone/>
            </a:pPr>
            <a:r>
              <a:rPr lang="en-IN" dirty="0">
                <a:solidFill>
                  <a:schemeClr val="tx2">
                    <a:lumMod val="75000"/>
                  </a:schemeClr>
                </a:solidFill>
              </a:rPr>
              <a:t>As a Data scientist in an insurance company, you need to analyse the available data and predict whether to sanction the insurance or not.</a:t>
            </a:r>
          </a:p>
          <a:p>
            <a:endParaRPr lang="en-US" b="1" dirty="0">
              <a:solidFill>
                <a:schemeClr val="tx2">
                  <a:lumMod val="75000"/>
                </a:schemeClr>
              </a:solidFill>
            </a:endParaRPr>
          </a:p>
        </p:txBody>
      </p:sp>
    </p:spTree>
    <p:extLst>
      <p:ext uri="{BB962C8B-B14F-4D97-AF65-F5344CB8AC3E}">
        <p14:creationId xmlns:p14="http://schemas.microsoft.com/office/powerpoint/2010/main" val="15235621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3A38849-33B2-F045-BD40-F59DA1E3DA73}"/>
              </a:ext>
            </a:extLst>
          </p:cNvPr>
          <p:cNvSpPr>
            <a:spLocks noGrp="1"/>
          </p:cNvSpPr>
          <p:nvPr>
            <p:ph idx="1"/>
          </p:nvPr>
        </p:nvSpPr>
        <p:spPr>
          <a:xfrm>
            <a:off x="2053953" y="2891883"/>
            <a:ext cx="8915400" cy="3777622"/>
          </a:xfrm>
        </p:spPr>
        <p:txBody>
          <a:bodyPr>
            <a:normAutofit/>
          </a:bodyPr>
          <a:lstStyle/>
          <a:p>
            <a:pPr marL="0" indent="0" algn="ctr">
              <a:buNone/>
            </a:pPr>
            <a:r>
              <a:rPr lang="en-US" sz="6000" dirty="0"/>
              <a:t>Thank you !!</a:t>
            </a:r>
          </a:p>
        </p:txBody>
      </p:sp>
    </p:spTree>
    <p:extLst>
      <p:ext uri="{BB962C8B-B14F-4D97-AF65-F5344CB8AC3E}">
        <p14:creationId xmlns:p14="http://schemas.microsoft.com/office/powerpoint/2010/main" val="1968423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C7CA79-9891-4C4D-AEB7-7AA2D96F2176}"/>
              </a:ext>
            </a:extLst>
          </p:cNvPr>
          <p:cNvSpPr>
            <a:spLocks noGrp="1"/>
          </p:cNvSpPr>
          <p:nvPr>
            <p:ph type="title"/>
          </p:nvPr>
        </p:nvSpPr>
        <p:spPr>
          <a:xfrm>
            <a:off x="1794897" y="624110"/>
            <a:ext cx="9712998" cy="1280890"/>
          </a:xfrm>
        </p:spPr>
        <p:txBody>
          <a:bodyPr>
            <a:normAutofit/>
          </a:bodyPr>
          <a:lstStyle/>
          <a:p>
            <a:r>
              <a:rPr lang="en-US" dirty="0"/>
              <a:t>Stage 2: </a:t>
            </a:r>
            <a:r>
              <a:rPr lang="en-IN" dirty="0"/>
              <a:t>Problem Statement’s Analysis </a:t>
            </a:r>
            <a:r>
              <a:rPr lang="en-IN" dirty="0">
                <a:effectLst/>
              </a:rPr>
              <a:t/>
            </a:r>
            <a:br>
              <a:rPr lang="en-IN" dirty="0">
                <a:effectLst/>
              </a:rPr>
            </a:br>
            <a:endParaRPr lang="en-US" dirty="0"/>
          </a:p>
        </p:txBody>
      </p:sp>
      <p:graphicFrame>
        <p:nvGraphicFramePr>
          <p:cNvPr id="32" name="Content Placeholder 2">
            <a:extLst>
              <a:ext uri="{FF2B5EF4-FFF2-40B4-BE49-F238E27FC236}">
                <a16:creationId xmlns:a16="http://schemas.microsoft.com/office/drawing/2014/main" xmlns="" id="{EE22D13C-9700-4B62-9CA6-A047A6A13D87}"/>
              </a:ext>
            </a:extLst>
          </p:cNvPr>
          <p:cNvGraphicFramePr>
            <a:graphicFrameLocks noGrp="1"/>
          </p:cNvGraphicFramePr>
          <p:nvPr>
            <p:ph idx="1"/>
            <p:extLst>
              <p:ext uri="{D42A27DB-BD31-4B8C-83A1-F6EECF244321}">
                <p14:modId xmlns:p14="http://schemas.microsoft.com/office/powerpoint/2010/main" val="3816160934"/>
              </p:ext>
            </p:extLst>
          </p:nvPr>
        </p:nvGraphicFramePr>
        <p:xfrm>
          <a:off x="1617097" y="1340773"/>
          <a:ext cx="9712998" cy="4978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7" name="Group 26">
            <a:extLst>
              <a:ext uri="{FF2B5EF4-FFF2-40B4-BE49-F238E27FC236}">
                <a16:creationId xmlns:a16="http://schemas.microsoft.com/office/drawing/2014/main" xmlns="" id="{AA22CB3B-327E-9947-B5F0-366A9EFC38D1}"/>
              </a:ext>
            </a:extLst>
          </p:cNvPr>
          <p:cNvGrpSpPr/>
          <p:nvPr/>
        </p:nvGrpSpPr>
        <p:grpSpPr>
          <a:xfrm>
            <a:off x="2595793" y="4970926"/>
            <a:ext cx="2898034" cy="1654973"/>
            <a:chOff x="5594033" y="714581"/>
            <a:chExt cx="2898034" cy="1654973"/>
          </a:xfrm>
        </p:grpSpPr>
        <p:sp>
          <p:nvSpPr>
            <p:cNvPr id="31" name="Rectangle 30">
              <a:extLst>
                <a:ext uri="{FF2B5EF4-FFF2-40B4-BE49-F238E27FC236}">
                  <a16:creationId xmlns:a16="http://schemas.microsoft.com/office/drawing/2014/main" xmlns="" id="{6A8E0D67-9E24-5E49-8584-DE872176B1B0}"/>
                </a:ext>
              </a:extLst>
            </p:cNvPr>
            <p:cNvSpPr/>
            <p:nvPr/>
          </p:nvSpPr>
          <p:spPr>
            <a:xfrm>
              <a:off x="5594033" y="714581"/>
              <a:ext cx="1848045" cy="78401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3" name="TextBox 32">
              <a:extLst>
                <a:ext uri="{FF2B5EF4-FFF2-40B4-BE49-F238E27FC236}">
                  <a16:creationId xmlns:a16="http://schemas.microsoft.com/office/drawing/2014/main" xmlns="" id="{BCF7FE36-71C6-7042-8EB3-8711F09CE3C2}"/>
                </a:ext>
              </a:extLst>
            </p:cNvPr>
            <p:cNvSpPr txBox="1"/>
            <p:nvPr/>
          </p:nvSpPr>
          <p:spPr>
            <a:xfrm>
              <a:off x="6644022" y="1585535"/>
              <a:ext cx="1848045" cy="78401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dirty="0"/>
                <a:t>Low customer satisfaction</a:t>
              </a:r>
            </a:p>
          </p:txBody>
        </p:sp>
      </p:grpSp>
      <p:sp>
        <p:nvSpPr>
          <p:cNvPr id="4" name="TextBox 3">
            <a:extLst>
              <a:ext uri="{FF2B5EF4-FFF2-40B4-BE49-F238E27FC236}">
                <a16:creationId xmlns:a16="http://schemas.microsoft.com/office/drawing/2014/main" xmlns="" id="{B71DEA4A-6112-DE45-A906-94AC9ECD3A21}"/>
              </a:ext>
            </a:extLst>
          </p:cNvPr>
          <p:cNvSpPr txBox="1"/>
          <p:nvPr/>
        </p:nvSpPr>
        <p:spPr>
          <a:xfrm>
            <a:off x="7988300" y="6018445"/>
            <a:ext cx="1821332" cy="430887"/>
          </a:xfrm>
          <a:prstGeom prst="rect">
            <a:avLst/>
          </a:prstGeom>
          <a:noFill/>
        </p:spPr>
        <p:txBody>
          <a:bodyPr wrap="none" rtlCol="0">
            <a:spAutoFit/>
          </a:bodyPr>
          <a:lstStyle/>
          <a:p>
            <a:r>
              <a:rPr lang="en-US" sz="1100" dirty="0"/>
              <a:t>Hight cost per resolution</a:t>
            </a:r>
          </a:p>
          <a:p>
            <a:endParaRPr lang="en-US" sz="1100" dirty="0"/>
          </a:p>
        </p:txBody>
      </p:sp>
      <p:sp>
        <p:nvSpPr>
          <p:cNvPr id="34" name="Oval 33">
            <a:extLst>
              <a:ext uri="{FF2B5EF4-FFF2-40B4-BE49-F238E27FC236}">
                <a16:creationId xmlns:a16="http://schemas.microsoft.com/office/drawing/2014/main" xmlns="" id="{3637FF03-3ACA-1048-ACB7-9C54341453C4}"/>
              </a:ext>
            </a:extLst>
          </p:cNvPr>
          <p:cNvSpPr/>
          <p:nvPr/>
        </p:nvSpPr>
        <p:spPr>
          <a:xfrm>
            <a:off x="1667337" y="5143380"/>
            <a:ext cx="878216" cy="914365"/>
          </a:xfrm>
          <a:prstGeom prst="ellipse">
            <a:avLst/>
          </a:prstGeom>
          <a:solidFill>
            <a:schemeClr val="accent2"/>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dirty="0"/>
          </a:p>
        </p:txBody>
      </p:sp>
      <p:sp>
        <p:nvSpPr>
          <p:cNvPr id="35" name="Oval 34">
            <a:extLst>
              <a:ext uri="{FF2B5EF4-FFF2-40B4-BE49-F238E27FC236}">
                <a16:creationId xmlns:a16="http://schemas.microsoft.com/office/drawing/2014/main" xmlns="" id="{E0332DF1-6F23-CA47-8399-589EC208C5C3}"/>
              </a:ext>
            </a:extLst>
          </p:cNvPr>
          <p:cNvSpPr/>
          <p:nvPr/>
        </p:nvSpPr>
        <p:spPr>
          <a:xfrm>
            <a:off x="2591401" y="5895767"/>
            <a:ext cx="805289" cy="784019"/>
          </a:xfrm>
          <a:prstGeom prst="ellipse">
            <a:avLst/>
          </a:prstGeom>
          <a:solidFill>
            <a:schemeClr val="accent2">
              <a:lumMod val="60000"/>
              <a:lumOff val="40000"/>
            </a:schemeClr>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36" name="Oval 35">
            <a:extLst>
              <a:ext uri="{FF2B5EF4-FFF2-40B4-BE49-F238E27FC236}">
                <a16:creationId xmlns:a16="http://schemas.microsoft.com/office/drawing/2014/main" xmlns="" id="{89440257-ED47-A147-AEEF-F299FE233EDE}"/>
              </a:ext>
            </a:extLst>
          </p:cNvPr>
          <p:cNvSpPr/>
          <p:nvPr/>
        </p:nvSpPr>
        <p:spPr>
          <a:xfrm>
            <a:off x="6698176" y="5841878"/>
            <a:ext cx="838200" cy="837908"/>
          </a:xfrm>
          <a:prstGeom prst="ellipse">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37" name="TextBox 36">
            <a:extLst>
              <a:ext uri="{FF2B5EF4-FFF2-40B4-BE49-F238E27FC236}">
                <a16:creationId xmlns:a16="http://schemas.microsoft.com/office/drawing/2014/main" xmlns="" id="{5C06B7FE-BCED-9440-ACEC-67C79D7AD573}"/>
              </a:ext>
            </a:extLst>
          </p:cNvPr>
          <p:cNvSpPr txBox="1"/>
          <p:nvPr/>
        </p:nvSpPr>
        <p:spPr>
          <a:xfrm>
            <a:off x="2807582" y="5143380"/>
            <a:ext cx="1848045" cy="78401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300" b="1" dirty="0">
                <a:solidFill>
                  <a:prstClr val="black">
                    <a:hueOff val="0"/>
                    <a:satOff val="0"/>
                    <a:lumOff val="0"/>
                    <a:alphaOff val="0"/>
                  </a:prstClr>
                </a:solidFill>
                <a:latin typeface="Century Gothic" panose="020B0502020202020204"/>
              </a:rPr>
              <a:t>Impact</a:t>
            </a:r>
            <a:r>
              <a:rPr lang="en-US" sz="1100" dirty="0"/>
              <a:t> </a:t>
            </a:r>
            <a:r>
              <a:rPr lang="en-US" sz="1300" b="1" dirty="0">
                <a:solidFill>
                  <a:prstClr val="black">
                    <a:hueOff val="0"/>
                    <a:satOff val="0"/>
                    <a:lumOff val="0"/>
                    <a:alphaOff val="0"/>
                  </a:prstClr>
                </a:solidFill>
                <a:latin typeface="Century Gothic" panose="020B0502020202020204"/>
              </a:rPr>
              <a:t>Area</a:t>
            </a:r>
          </a:p>
        </p:txBody>
      </p:sp>
      <p:sp>
        <p:nvSpPr>
          <p:cNvPr id="38" name="Rectangle 37" descr="Skeleton">
            <a:extLst>
              <a:ext uri="{FF2B5EF4-FFF2-40B4-BE49-F238E27FC236}">
                <a16:creationId xmlns:a16="http://schemas.microsoft.com/office/drawing/2014/main" xmlns="" id="{5999CFD9-A50C-2D46-910F-E32F175AD4C2}"/>
              </a:ext>
            </a:extLst>
          </p:cNvPr>
          <p:cNvSpPr/>
          <p:nvPr/>
        </p:nvSpPr>
        <p:spPr>
          <a:xfrm>
            <a:off x="2744082" y="6071835"/>
            <a:ext cx="442383" cy="390198"/>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pic>
        <p:nvPicPr>
          <p:cNvPr id="9" name="Picture 8">
            <a:extLst>
              <a:ext uri="{FF2B5EF4-FFF2-40B4-BE49-F238E27FC236}">
                <a16:creationId xmlns:a16="http://schemas.microsoft.com/office/drawing/2014/main" xmlns="" id="{548F8628-41E5-7F4C-AB76-369855A59213}"/>
              </a:ext>
            </a:extLst>
          </p:cNvPr>
          <p:cNvPicPr>
            <a:picLocks noChangeAspect="1"/>
          </p:cNvPicPr>
          <p:nvPr/>
        </p:nvPicPr>
        <p:blipFill>
          <a:blip r:embed="rId9"/>
          <a:stretch>
            <a:fillRect/>
          </a:stretch>
        </p:blipFill>
        <p:spPr>
          <a:xfrm>
            <a:off x="1926208" y="5404314"/>
            <a:ext cx="395537" cy="395537"/>
          </a:xfrm>
          <a:prstGeom prst="rect">
            <a:avLst/>
          </a:prstGeom>
          <a:effectLst>
            <a:glow>
              <a:schemeClr val="accent1">
                <a:alpha val="40000"/>
              </a:schemeClr>
            </a:glow>
            <a:reflection blurRad="1270000" stA="0" endPos="65000" dist="50800" dir="5400000" sy="-100000" algn="bl" rotWithShape="0"/>
            <a:softEdge rad="0"/>
          </a:effectLst>
          <a:scene3d>
            <a:camera prst="orthographicFront"/>
            <a:lightRig rig="sunset" dir="t"/>
          </a:scene3d>
          <a:sp3d contourW="12700">
            <a:contourClr>
              <a:schemeClr val="accent2">
                <a:lumMod val="75000"/>
              </a:schemeClr>
            </a:contourClr>
          </a:sp3d>
        </p:spPr>
      </p:pic>
      <p:sp>
        <p:nvSpPr>
          <p:cNvPr id="11" name="Rectangle 10">
            <a:extLst>
              <a:ext uri="{FF2B5EF4-FFF2-40B4-BE49-F238E27FC236}">
                <a16:creationId xmlns:a16="http://schemas.microsoft.com/office/drawing/2014/main" xmlns="" id="{98651DD1-B602-1446-8C1C-589C87455D67}"/>
              </a:ext>
            </a:extLst>
          </p:cNvPr>
          <p:cNvSpPr/>
          <p:nvPr/>
        </p:nvSpPr>
        <p:spPr>
          <a:xfrm>
            <a:off x="6883400" y="5992299"/>
            <a:ext cx="466230" cy="584775"/>
          </a:xfrm>
          <a:prstGeom prst="rect">
            <a:avLst/>
          </a:prstGeom>
        </p:spPr>
        <p:txBody>
          <a:bodyPr wrap="square">
            <a:spAutoFit/>
          </a:bodyPr>
          <a:lstStyle/>
          <a:p>
            <a:r>
              <a:rPr lang="en-IN" sz="3200" dirty="0">
                <a:solidFill>
                  <a:schemeClr val="bg1"/>
                </a:solidFill>
                <a:latin typeface="arial" panose="020B0604020202020204" pitchFamily="34" charset="0"/>
              </a:rPr>
              <a:t>₹</a:t>
            </a:r>
            <a:endParaRPr lang="en-US" sz="3200" dirty="0">
              <a:solidFill>
                <a:schemeClr val="bg1"/>
              </a:solidFill>
            </a:endParaRPr>
          </a:p>
        </p:txBody>
      </p:sp>
    </p:spTree>
    <p:extLst>
      <p:ext uri="{BB962C8B-B14F-4D97-AF65-F5344CB8AC3E}">
        <p14:creationId xmlns:p14="http://schemas.microsoft.com/office/powerpoint/2010/main" val="27565444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xmlns="" id="{B5E4CBEC-18A2-4509-A45D-D5E653582C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7B4B74A6-0080-FE4F-A69A-C056F3AC06F3}"/>
              </a:ext>
            </a:extLst>
          </p:cNvPr>
          <p:cNvSpPr>
            <a:spLocks noGrp="1"/>
          </p:cNvSpPr>
          <p:nvPr>
            <p:ph type="title"/>
          </p:nvPr>
        </p:nvSpPr>
        <p:spPr>
          <a:xfrm>
            <a:off x="1259893" y="3101093"/>
            <a:ext cx="2454052" cy="3029344"/>
          </a:xfrm>
        </p:spPr>
        <p:txBody>
          <a:bodyPr>
            <a:normAutofit/>
          </a:bodyPr>
          <a:lstStyle/>
          <a:p>
            <a:r>
              <a:rPr lang="en-US" sz="3000">
                <a:solidFill>
                  <a:schemeClr val="bg1"/>
                </a:solidFill>
              </a:rPr>
              <a:t>Stage 2: </a:t>
            </a:r>
            <a:r>
              <a:rPr lang="en-IN" sz="3000">
                <a:solidFill>
                  <a:schemeClr val="bg1"/>
                </a:solidFill>
              </a:rPr>
              <a:t>Problem Statement’s Analysis </a:t>
            </a:r>
            <a:br>
              <a:rPr lang="en-IN" sz="3000">
                <a:solidFill>
                  <a:schemeClr val="bg1"/>
                </a:solidFill>
              </a:rPr>
            </a:br>
            <a:endParaRPr lang="en-US" sz="3000">
              <a:solidFill>
                <a:schemeClr val="bg1"/>
              </a:solidFill>
            </a:endParaRPr>
          </a:p>
        </p:txBody>
      </p:sp>
      <p:sp>
        <p:nvSpPr>
          <p:cNvPr id="26" name="Freeform 11">
            <a:extLst>
              <a:ext uri="{FF2B5EF4-FFF2-40B4-BE49-F238E27FC236}">
                <a16:creationId xmlns:a16="http://schemas.microsoft.com/office/drawing/2014/main" xmlns="" id="{0A5EA4A7-4381-4FC6-AA9A-C9EA77B84F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28" name="Rectangle 27">
            <a:extLst>
              <a:ext uri="{FF2B5EF4-FFF2-40B4-BE49-F238E27FC236}">
                <a16:creationId xmlns:a16="http://schemas.microsoft.com/office/drawing/2014/main" xmlns="" id="{E6295D53-0474-4725-85BE-1F15FCC2D9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Content Placeholder 2">
            <a:extLst>
              <a:ext uri="{FF2B5EF4-FFF2-40B4-BE49-F238E27FC236}">
                <a16:creationId xmlns:a16="http://schemas.microsoft.com/office/drawing/2014/main" xmlns="" id="{976CD269-7742-41EE-A113-29AEB88A8F73}"/>
              </a:ext>
            </a:extLst>
          </p:cNvPr>
          <p:cNvGraphicFramePr>
            <a:graphicFrameLocks noGrp="1"/>
          </p:cNvGraphicFramePr>
          <p:nvPr>
            <p:ph idx="1"/>
            <p:extLst>
              <p:ext uri="{D42A27DB-BD31-4B8C-83A1-F6EECF244321}">
                <p14:modId xmlns:p14="http://schemas.microsoft.com/office/powerpoint/2010/main" val="234495464"/>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92891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26" name="Rectangle 19">
            <a:extLst>
              <a:ext uri="{FF2B5EF4-FFF2-40B4-BE49-F238E27FC236}">
                <a16:creationId xmlns:a16="http://schemas.microsoft.com/office/drawing/2014/main" xmlns="" id="{3419E28B-721B-4D0D-A1D3-78EAC57253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703F888-067B-5543-A003-4BB2276F759E}"/>
              </a:ext>
            </a:extLst>
          </p:cNvPr>
          <p:cNvSpPr>
            <a:spLocks noGrp="1"/>
          </p:cNvSpPr>
          <p:nvPr>
            <p:ph type="title"/>
          </p:nvPr>
        </p:nvSpPr>
        <p:spPr>
          <a:xfrm>
            <a:off x="903224" y="290500"/>
            <a:ext cx="9586976" cy="659846"/>
          </a:xfrm>
        </p:spPr>
        <p:txBody>
          <a:bodyPr>
            <a:normAutofit/>
          </a:bodyPr>
          <a:lstStyle/>
          <a:p>
            <a:r>
              <a:rPr lang="en-US" dirty="0"/>
              <a:t>Stage 3: About Dataset</a:t>
            </a:r>
          </a:p>
        </p:txBody>
      </p:sp>
      <p:sp>
        <p:nvSpPr>
          <p:cNvPr id="27" name="Rectangle 21">
            <a:extLst>
              <a:ext uri="{FF2B5EF4-FFF2-40B4-BE49-F238E27FC236}">
                <a16:creationId xmlns:a16="http://schemas.microsoft.com/office/drawing/2014/main" xmlns="" id="{359E45B9-0D24-465E-84AD-FEDBA836B5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12">
            <a:extLst>
              <a:ext uri="{FF2B5EF4-FFF2-40B4-BE49-F238E27FC236}">
                <a16:creationId xmlns:a16="http://schemas.microsoft.com/office/drawing/2014/main" xmlns="" id="{1F36A2FB-17CD-4DA6-9D8A-BFD6ADF6A3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a:extLst>
              <a:ext uri="{FF2B5EF4-FFF2-40B4-BE49-F238E27FC236}">
                <a16:creationId xmlns:a16="http://schemas.microsoft.com/office/drawing/2014/main" xmlns="" id="{05E193FA-B211-8849-AFA0-6E4A6E141C24}"/>
              </a:ext>
            </a:extLst>
          </p:cNvPr>
          <p:cNvGraphicFramePr>
            <a:graphicFrameLocks noGrp="1"/>
          </p:cNvGraphicFramePr>
          <p:nvPr>
            <p:extLst>
              <p:ext uri="{D42A27DB-BD31-4B8C-83A1-F6EECF244321}">
                <p14:modId xmlns:p14="http://schemas.microsoft.com/office/powerpoint/2010/main" val="4259455146"/>
              </p:ext>
            </p:extLst>
          </p:nvPr>
        </p:nvGraphicFramePr>
        <p:xfrm>
          <a:off x="4303617" y="968795"/>
          <a:ext cx="7694675" cy="4652226"/>
        </p:xfrm>
        <a:graphic>
          <a:graphicData uri="http://schemas.openxmlformats.org/drawingml/2006/table">
            <a:tbl>
              <a:tblPr firstRow="1" bandRow="1">
                <a:tableStyleId>{8799B23B-EC83-4686-B30A-512413B5E67A}</a:tableStyleId>
              </a:tblPr>
              <a:tblGrid>
                <a:gridCol w="1624311">
                  <a:extLst>
                    <a:ext uri="{9D8B030D-6E8A-4147-A177-3AD203B41FA5}">
                      <a16:colId xmlns:a16="http://schemas.microsoft.com/office/drawing/2014/main" xmlns="" val="3213129670"/>
                    </a:ext>
                  </a:extLst>
                </a:gridCol>
                <a:gridCol w="3898107">
                  <a:extLst>
                    <a:ext uri="{9D8B030D-6E8A-4147-A177-3AD203B41FA5}">
                      <a16:colId xmlns:a16="http://schemas.microsoft.com/office/drawing/2014/main" xmlns="" val="24666884"/>
                    </a:ext>
                  </a:extLst>
                </a:gridCol>
                <a:gridCol w="2172257">
                  <a:extLst>
                    <a:ext uri="{9D8B030D-6E8A-4147-A177-3AD203B41FA5}">
                      <a16:colId xmlns:a16="http://schemas.microsoft.com/office/drawing/2014/main" xmlns="" val="1013574442"/>
                    </a:ext>
                  </a:extLst>
                </a:gridCol>
              </a:tblGrid>
              <a:tr h="325440">
                <a:tc>
                  <a:txBody>
                    <a:bodyPr/>
                    <a:lstStyle/>
                    <a:p>
                      <a:pPr algn="ctr" fontAlgn="b"/>
                      <a:r>
                        <a:rPr lang="en-IN" sz="1600" u="none" strike="noStrike" dirty="0">
                          <a:effectLst/>
                        </a:rPr>
                        <a:t>Features Name</a:t>
                      </a:r>
                      <a:endParaRPr lang="en-IN" sz="1600" b="1" i="0" u="none" strike="noStrike" dirty="0">
                        <a:solidFill>
                          <a:srgbClr val="000000"/>
                        </a:solidFill>
                        <a:effectLst/>
                        <a:latin typeface="Calibri" panose="020F0502020204030204" pitchFamily="34" charset="0"/>
                      </a:endParaRPr>
                    </a:p>
                  </a:txBody>
                  <a:tcPr marL="10488" marR="10488" marT="10488" marB="0" anchor="b"/>
                </a:tc>
                <a:tc>
                  <a:txBody>
                    <a:bodyPr/>
                    <a:lstStyle/>
                    <a:p>
                      <a:pPr algn="ctr" fontAlgn="b"/>
                      <a:r>
                        <a:rPr lang="en-IN" sz="1600" u="none" strike="noStrike" dirty="0">
                          <a:effectLst/>
                        </a:rPr>
                        <a:t>Feature Description</a:t>
                      </a:r>
                      <a:endParaRPr lang="en-IN" sz="1600" b="1" i="0" u="none" strike="noStrike" dirty="0">
                        <a:solidFill>
                          <a:srgbClr val="000000"/>
                        </a:solidFill>
                        <a:effectLst/>
                        <a:latin typeface="Calibri" panose="020F0502020204030204" pitchFamily="34" charset="0"/>
                      </a:endParaRPr>
                    </a:p>
                  </a:txBody>
                  <a:tcPr marL="10488" marR="10488" marT="10488" marB="0" anchor="b"/>
                </a:tc>
                <a:tc>
                  <a:txBody>
                    <a:bodyPr/>
                    <a:lstStyle/>
                    <a:p>
                      <a:pPr algn="ctr" fontAlgn="b"/>
                      <a:r>
                        <a:rPr lang="en-IN" sz="1600" u="none" strike="noStrike" dirty="0">
                          <a:effectLst/>
                        </a:rPr>
                        <a:t>Feature Type</a:t>
                      </a:r>
                      <a:endParaRPr lang="en-IN" sz="1600" b="1" i="0" u="none" strike="noStrike" dirty="0">
                        <a:solidFill>
                          <a:srgbClr val="000000"/>
                        </a:solidFill>
                        <a:effectLst/>
                        <a:latin typeface="Calibri" panose="020F0502020204030204" pitchFamily="34" charset="0"/>
                      </a:endParaRPr>
                    </a:p>
                  </a:txBody>
                  <a:tcPr marL="10488" marR="10488" marT="10488" marB="0" anchor="b"/>
                </a:tc>
                <a:extLst>
                  <a:ext uri="{0D108BD9-81ED-4DB2-BD59-A6C34878D82A}">
                    <a16:rowId xmlns:a16="http://schemas.microsoft.com/office/drawing/2014/main" xmlns="" val="2895255311"/>
                  </a:ext>
                </a:extLst>
              </a:tr>
              <a:tr h="390370">
                <a:tc>
                  <a:txBody>
                    <a:bodyPr/>
                    <a:lstStyle/>
                    <a:p>
                      <a:pPr algn="ctr" fontAlgn="t"/>
                      <a:r>
                        <a:rPr lang="en-IN" sz="1300" u="none" strike="noStrike" dirty="0">
                          <a:effectLst/>
                        </a:rPr>
                        <a:t>ID</a:t>
                      </a:r>
                      <a:endParaRPr lang="en-IN" sz="1300" b="0" i="0" u="none" strike="noStrike" dirty="0">
                        <a:solidFill>
                          <a:srgbClr val="000000"/>
                        </a:solidFill>
                        <a:effectLst/>
                        <a:latin typeface="Calibri" panose="020F0502020204030204" pitchFamily="34" charset="0"/>
                      </a:endParaRPr>
                    </a:p>
                  </a:txBody>
                  <a:tcPr marL="10488" marR="10488" marT="10488" marB="0"/>
                </a:tc>
                <a:tc>
                  <a:txBody>
                    <a:bodyPr/>
                    <a:lstStyle/>
                    <a:p>
                      <a:pPr algn="ctr" fontAlgn="t"/>
                      <a:r>
                        <a:rPr lang="en-IN" sz="1300" u="none" strike="noStrike" dirty="0">
                          <a:effectLst/>
                        </a:rPr>
                        <a:t>Unique ID for each transaction </a:t>
                      </a:r>
                      <a:endParaRPr lang="en-IN" sz="1300" b="0" i="0" u="none" strike="noStrike" dirty="0">
                        <a:solidFill>
                          <a:srgbClr val="000000"/>
                        </a:solidFill>
                        <a:effectLst/>
                        <a:latin typeface="Calibri" panose="020F0502020204030204" pitchFamily="34" charset="0"/>
                      </a:endParaRPr>
                    </a:p>
                  </a:txBody>
                  <a:tcPr marL="10488" marR="10488" marT="10488" marB="0"/>
                </a:tc>
                <a:tc>
                  <a:txBody>
                    <a:bodyPr/>
                    <a:lstStyle/>
                    <a:p>
                      <a:pPr algn="ctr" fontAlgn="t"/>
                      <a:r>
                        <a:rPr lang="en-IN" sz="1300" u="none" strike="noStrike" dirty="0">
                          <a:effectLst/>
                        </a:rPr>
                        <a:t>Categorical, Nominal </a:t>
                      </a:r>
                      <a:endParaRPr lang="en-IN" sz="1300" b="0" i="0" u="none" strike="noStrike" dirty="0">
                        <a:solidFill>
                          <a:srgbClr val="000000"/>
                        </a:solidFill>
                        <a:effectLst/>
                        <a:latin typeface="Calibri" panose="020F0502020204030204" pitchFamily="34" charset="0"/>
                      </a:endParaRPr>
                    </a:p>
                  </a:txBody>
                  <a:tcPr marL="10488" marR="10488" marT="10488" marB="0"/>
                </a:tc>
                <a:extLst>
                  <a:ext uri="{0D108BD9-81ED-4DB2-BD59-A6C34878D82A}">
                    <a16:rowId xmlns:a16="http://schemas.microsoft.com/office/drawing/2014/main" xmlns="" val="2536054792"/>
                  </a:ext>
                </a:extLst>
              </a:tr>
              <a:tr h="390370">
                <a:tc>
                  <a:txBody>
                    <a:bodyPr/>
                    <a:lstStyle/>
                    <a:p>
                      <a:pPr algn="ctr" fontAlgn="t"/>
                      <a:r>
                        <a:rPr lang="en-IN" sz="1300" u="none" strike="noStrike">
                          <a:effectLst/>
                        </a:rPr>
                        <a:t>Agency</a:t>
                      </a:r>
                      <a:endParaRPr lang="en-IN" sz="1300" b="0" i="0" u="none" strike="noStrike">
                        <a:solidFill>
                          <a:srgbClr val="000000"/>
                        </a:solidFill>
                        <a:effectLst/>
                        <a:latin typeface="Calibri" panose="020F0502020204030204" pitchFamily="34" charset="0"/>
                      </a:endParaRPr>
                    </a:p>
                  </a:txBody>
                  <a:tcPr marL="10488" marR="10488" marT="10488" marB="0"/>
                </a:tc>
                <a:tc>
                  <a:txBody>
                    <a:bodyPr/>
                    <a:lstStyle/>
                    <a:p>
                      <a:pPr algn="ctr" fontAlgn="t"/>
                      <a:r>
                        <a:rPr lang="en-IN" sz="1300" u="none" strike="noStrike">
                          <a:effectLst/>
                        </a:rPr>
                        <a:t>Name of agency </a:t>
                      </a:r>
                      <a:endParaRPr lang="en-IN" sz="1300" b="0" i="0" u="none" strike="noStrike">
                        <a:solidFill>
                          <a:srgbClr val="000000"/>
                        </a:solidFill>
                        <a:effectLst/>
                        <a:latin typeface="Calibri" panose="020F0502020204030204" pitchFamily="34" charset="0"/>
                      </a:endParaRPr>
                    </a:p>
                  </a:txBody>
                  <a:tcPr marL="10488" marR="10488" marT="10488" marB="0"/>
                </a:tc>
                <a:tc>
                  <a:txBody>
                    <a:bodyPr/>
                    <a:lstStyle/>
                    <a:p>
                      <a:pPr algn="ctr" fontAlgn="t"/>
                      <a:r>
                        <a:rPr lang="en-IN" sz="1300" u="none" strike="noStrike" dirty="0">
                          <a:effectLst/>
                        </a:rPr>
                        <a:t>Categorical, Nominal </a:t>
                      </a:r>
                      <a:endParaRPr lang="en-IN" sz="1300" b="0" i="0" u="none" strike="noStrike" dirty="0">
                        <a:solidFill>
                          <a:srgbClr val="000000"/>
                        </a:solidFill>
                        <a:effectLst/>
                        <a:latin typeface="Calibri" panose="020F0502020204030204" pitchFamily="34" charset="0"/>
                      </a:endParaRPr>
                    </a:p>
                  </a:txBody>
                  <a:tcPr marL="10488" marR="10488" marT="10488" marB="0"/>
                </a:tc>
                <a:extLst>
                  <a:ext uri="{0D108BD9-81ED-4DB2-BD59-A6C34878D82A}">
                    <a16:rowId xmlns:a16="http://schemas.microsoft.com/office/drawing/2014/main" xmlns="" val="502140053"/>
                  </a:ext>
                </a:extLst>
              </a:tr>
              <a:tr h="390370">
                <a:tc>
                  <a:txBody>
                    <a:bodyPr/>
                    <a:lstStyle/>
                    <a:p>
                      <a:pPr algn="ctr" fontAlgn="t"/>
                      <a:r>
                        <a:rPr lang="en-IN" sz="1300" u="none" strike="noStrike">
                          <a:effectLst/>
                        </a:rPr>
                        <a:t>Agency.Type</a:t>
                      </a:r>
                      <a:endParaRPr lang="en-IN" sz="1300" b="0" i="0" u="none" strike="noStrike">
                        <a:solidFill>
                          <a:srgbClr val="000000"/>
                        </a:solidFill>
                        <a:effectLst/>
                        <a:latin typeface="Calibri" panose="020F0502020204030204" pitchFamily="34" charset="0"/>
                      </a:endParaRPr>
                    </a:p>
                  </a:txBody>
                  <a:tcPr marL="10488" marR="10488" marT="10488" marB="0"/>
                </a:tc>
                <a:tc>
                  <a:txBody>
                    <a:bodyPr/>
                    <a:lstStyle/>
                    <a:p>
                      <a:pPr algn="ctr" fontAlgn="t"/>
                      <a:r>
                        <a:rPr lang="en-IN" sz="1300" u="none" strike="noStrike">
                          <a:effectLst/>
                        </a:rPr>
                        <a:t>Type of travel insurance agencies </a:t>
                      </a:r>
                      <a:endParaRPr lang="en-IN" sz="1300" b="0" i="0" u="none" strike="noStrike">
                        <a:solidFill>
                          <a:srgbClr val="000000"/>
                        </a:solidFill>
                        <a:effectLst/>
                        <a:latin typeface="Calibri" panose="020F0502020204030204" pitchFamily="34" charset="0"/>
                      </a:endParaRPr>
                    </a:p>
                  </a:txBody>
                  <a:tcPr marL="10488" marR="10488" marT="10488" marB="0"/>
                </a:tc>
                <a:tc>
                  <a:txBody>
                    <a:bodyPr/>
                    <a:lstStyle/>
                    <a:p>
                      <a:pPr algn="ctr" fontAlgn="t"/>
                      <a:r>
                        <a:rPr lang="en-IN" sz="1300" u="none" strike="noStrike" dirty="0">
                          <a:effectLst/>
                        </a:rPr>
                        <a:t>Categorical, Nominal </a:t>
                      </a:r>
                      <a:endParaRPr lang="en-IN" sz="1300" b="0" i="0" u="none" strike="noStrike" dirty="0">
                        <a:solidFill>
                          <a:srgbClr val="000000"/>
                        </a:solidFill>
                        <a:effectLst/>
                        <a:latin typeface="Calibri" panose="020F0502020204030204" pitchFamily="34" charset="0"/>
                      </a:endParaRPr>
                    </a:p>
                  </a:txBody>
                  <a:tcPr marL="10488" marR="10488" marT="10488" marB="0"/>
                </a:tc>
                <a:extLst>
                  <a:ext uri="{0D108BD9-81ED-4DB2-BD59-A6C34878D82A}">
                    <a16:rowId xmlns:a16="http://schemas.microsoft.com/office/drawing/2014/main" xmlns="" val="3167712042"/>
                  </a:ext>
                </a:extLst>
              </a:tr>
              <a:tr h="390370">
                <a:tc>
                  <a:txBody>
                    <a:bodyPr/>
                    <a:lstStyle/>
                    <a:p>
                      <a:pPr algn="ctr" fontAlgn="t"/>
                      <a:r>
                        <a:rPr lang="en-IN" sz="1300" u="none" strike="noStrike">
                          <a:effectLst/>
                        </a:rPr>
                        <a:t>Distribution.Channel</a:t>
                      </a:r>
                      <a:endParaRPr lang="en-IN" sz="1300" b="0" i="0" u="none" strike="noStrike">
                        <a:solidFill>
                          <a:srgbClr val="000000"/>
                        </a:solidFill>
                        <a:effectLst/>
                        <a:latin typeface="Calibri" panose="020F0502020204030204" pitchFamily="34" charset="0"/>
                      </a:endParaRPr>
                    </a:p>
                  </a:txBody>
                  <a:tcPr marL="10488" marR="10488" marT="10488" marB="0"/>
                </a:tc>
                <a:tc>
                  <a:txBody>
                    <a:bodyPr/>
                    <a:lstStyle/>
                    <a:p>
                      <a:pPr algn="ctr" fontAlgn="t"/>
                      <a:r>
                        <a:rPr lang="en-IN" sz="1300" u="none" strike="noStrike">
                          <a:effectLst/>
                        </a:rPr>
                        <a:t>Distribution channel of travel insurance agencies </a:t>
                      </a:r>
                      <a:endParaRPr lang="en-IN" sz="1300" b="0" i="0" u="none" strike="noStrike">
                        <a:solidFill>
                          <a:srgbClr val="000000"/>
                        </a:solidFill>
                        <a:effectLst/>
                        <a:latin typeface="Calibri" panose="020F0502020204030204" pitchFamily="34" charset="0"/>
                      </a:endParaRPr>
                    </a:p>
                  </a:txBody>
                  <a:tcPr marL="10488" marR="10488" marT="10488" marB="0"/>
                </a:tc>
                <a:tc>
                  <a:txBody>
                    <a:bodyPr/>
                    <a:lstStyle/>
                    <a:p>
                      <a:pPr algn="ctr" fontAlgn="t"/>
                      <a:r>
                        <a:rPr lang="en-IN" sz="1300" u="none" strike="noStrike" dirty="0">
                          <a:effectLst/>
                        </a:rPr>
                        <a:t>Categorical, Nominal </a:t>
                      </a:r>
                      <a:endParaRPr lang="en-IN" sz="1300" b="0" i="0" u="none" strike="noStrike" dirty="0">
                        <a:solidFill>
                          <a:srgbClr val="000000"/>
                        </a:solidFill>
                        <a:effectLst/>
                        <a:latin typeface="Calibri" panose="020F0502020204030204" pitchFamily="34" charset="0"/>
                      </a:endParaRPr>
                    </a:p>
                  </a:txBody>
                  <a:tcPr marL="10488" marR="10488" marT="10488" marB="0"/>
                </a:tc>
                <a:extLst>
                  <a:ext uri="{0D108BD9-81ED-4DB2-BD59-A6C34878D82A}">
                    <a16:rowId xmlns:a16="http://schemas.microsoft.com/office/drawing/2014/main" xmlns="" val="3238477792"/>
                  </a:ext>
                </a:extLst>
              </a:tr>
              <a:tr h="390370">
                <a:tc>
                  <a:txBody>
                    <a:bodyPr/>
                    <a:lstStyle/>
                    <a:p>
                      <a:pPr algn="ctr" fontAlgn="t"/>
                      <a:r>
                        <a:rPr lang="en-IN" sz="1300" u="none" strike="noStrike">
                          <a:effectLst/>
                        </a:rPr>
                        <a:t>Product.Name</a:t>
                      </a:r>
                      <a:endParaRPr lang="en-IN" sz="1300" b="0" i="0" u="none" strike="noStrike">
                        <a:solidFill>
                          <a:srgbClr val="000000"/>
                        </a:solidFill>
                        <a:effectLst/>
                        <a:latin typeface="Calibri" panose="020F0502020204030204" pitchFamily="34" charset="0"/>
                      </a:endParaRPr>
                    </a:p>
                  </a:txBody>
                  <a:tcPr marL="10488" marR="10488" marT="10488" marB="0"/>
                </a:tc>
                <a:tc>
                  <a:txBody>
                    <a:bodyPr/>
                    <a:lstStyle/>
                    <a:p>
                      <a:pPr algn="ctr" fontAlgn="t"/>
                      <a:r>
                        <a:rPr lang="en-IN" sz="1300" u="none" strike="noStrike">
                          <a:effectLst/>
                        </a:rPr>
                        <a:t>Name of the travel insurance products </a:t>
                      </a:r>
                      <a:endParaRPr lang="en-IN" sz="1300" b="0" i="0" u="none" strike="noStrike">
                        <a:solidFill>
                          <a:srgbClr val="000000"/>
                        </a:solidFill>
                        <a:effectLst/>
                        <a:latin typeface="Calibri" panose="020F0502020204030204" pitchFamily="34" charset="0"/>
                      </a:endParaRPr>
                    </a:p>
                  </a:txBody>
                  <a:tcPr marL="10488" marR="10488" marT="10488" marB="0"/>
                </a:tc>
                <a:tc>
                  <a:txBody>
                    <a:bodyPr/>
                    <a:lstStyle/>
                    <a:p>
                      <a:pPr algn="ctr" fontAlgn="t"/>
                      <a:r>
                        <a:rPr lang="en-IN" sz="1300" u="none" strike="noStrike" dirty="0">
                          <a:effectLst/>
                        </a:rPr>
                        <a:t>Categorical, Nominal </a:t>
                      </a:r>
                      <a:endParaRPr lang="en-IN" sz="1300" b="0" i="0" u="none" strike="noStrike" dirty="0">
                        <a:solidFill>
                          <a:srgbClr val="000000"/>
                        </a:solidFill>
                        <a:effectLst/>
                        <a:latin typeface="Calibri" panose="020F0502020204030204" pitchFamily="34" charset="0"/>
                      </a:endParaRPr>
                    </a:p>
                  </a:txBody>
                  <a:tcPr marL="10488" marR="10488" marT="10488" marB="0"/>
                </a:tc>
                <a:extLst>
                  <a:ext uri="{0D108BD9-81ED-4DB2-BD59-A6C34878D82A}">
                    <a16:rowId xmlns:a16="http://schemas.microsoft.com/office/drawing/2014/main" xmlns="" val="3347538093"/>
                  </a:ext>
                </a:extLst>
              </a:tr>
              <a:tr h="390370">
                <a:tc>
                  <a:txBody>
                    <a:bodyPr/>
                    <a:lstStyle/>
                    <a:p>
                      <a:pPr algn="ctr" fontAlgn="t"/>
                      <a:r>
                        <a:rPr lang="en-IN" sz="1300" u="none" strike="noStrike">
                          <a:effectLst/>
                        </a:rPr>
                        <a:t>Duration</a:t>
                      </a:r>
                      <a:endParaRPr lang="en-IN" sz="1300" b="0" i="0" u="none" strike="noStrike">
                        <a:solidFill>
                          <a:srgbClr val="000000"/>
                        </a:solidFill>
                        <a:effectLst/>
                        <a:latin typeface="Calibri" panose="020F0502020204030204" pitchFamily="34" charset="0"/>
                      </a:endParaRPr>
                    </a:p>
                  </a:txBody>
                  <a:tcPr marL="10488" marR="10488" marT="10488" marB="0"/>
                </a:tc>
                <a:tc>
                  <a:txBody>
                    <a:bodyPr/>
                    <a:lstStyle/>
                    <a:p>
                      <a:pPr algn="ctr" fontAlgn="t"/>
                      <a:r>
                        <a:rPr lang="en-IN" sz="1300" u="none" strike="noStrike">
                          <a:effectLst/>
                        </a:rPr>
                        <a:t>Duration of travel </a:t>
                      </a:r>
                      <a:endParaRPr lang="en-IN" sz="1300" b="0" i="0" u="none" strike="noStrike">
                        <a:solidFill>
                          <a:srgbClr val="000000"/>
                        </a:solidFill>
                        <a:effectLst/>
                        <a:latin typeface="Calibri" panose="020F0502020204030204" pitchFamily="34" charset="0"/>
                      </a:endParaRPr>
                    </a:p>
                  </a:txBody>
                  <a:tcPr marL="10488" marR="10488" marT="10488" marB="0"/>
                </a:tc>
                <a:tc>
                  <a:txBody>
                    <a:bodyPr/>
                    <a:lstStyle/>
                    <a:p>
                      <a:pPr algn="ctr" fontAlgn="t"/>
                      <a:r>
                        <a:rPr lang="en-IN" sz="1300" u="none" strike="noStrike" dirty="0">
                          <a:effectLst/>
                        </a:rPr>
                        <a:t>Numerical, Integer</a:t>
                      </a:r>
                      <a:endParaRPr lang="en-IN" sz="1300" b="0" i="0" u="none" strike="noStrike" dirty="0">
                        <a:solidFill>
                          <a:srgbClr val="000000"/>
                        </a:solidFill>
                        <a:effectLst/>
                        <a:latin typeface="Calibri" panose="020F0502020204030204" pitchFamily="34" charset="0"/>
                      </a:endParaRPr>
                    </a:p>
                  </a:txBody>
                  <a:tcPr marL="10488" marR="10488" marT="10488" marB="0"/>
                </a:tc>
                <a:extLst>
                  <a:ext uri="{0D108BD9-81ED-4DB2-BD59-A6C34878D82A}">
                    <a16:rowId xmlns:a16="http://schemas.microsoft.com/office/drawing/2014/main" xmlns="" val="2228220667"/>
                  </a:ext>
                </a:extLst>
              </a:tr>
              <a:tr h="390370">
                <a:tc>
                  <a:txBody>
                    <a:bodyPr/>
                    <a:lstStyle/>
                    <a:p>
                      <a:pPr algn="ctr" fontAlgn="t"/>
                      <a:r>
                        <a:rPr lang="en-IN" sz="1300" u="none" strike="noStrike">
                          <a:effectLst/>
                        </a:rPr>
                        <a:t>Destination</a:t>
                      </a:r>
                      <a:endParaRPr lang="en-IN" sz="1300" b="0" i="0" u="none" strike="noStrike">
                        <a:solidFill>
                          <a:srgbClr val="000000"/>
                        </a:solidFill>
                        <a:effectLst/>
                        <a:latin typeface="Calibri" panose="020F0502020204030204" pitchFamily="34" charset="0"/>
                      </a:endParaRPr>
                    </a:p>
                  </a:txBody>
                  <a:tcPr marL="10488" marR="10488" marT="10488" marB="0"/>
                </a:tc>
                <a:tc>
                  <a:txBody>
                    <a:bodyPr/>
                    <a:lstStyle/>
                    <a:p>
                      <a:pPr algn="ctr" fontAlgn="t"/>
                      <a:r>
                        <a:rPr lang="en-IN" sz="1300" u="none" strike="noStrike">
                          <a:effectLst/>
                        </a:rPr>
                        <a:t>Destination of travel</a:t>
                      </a:r>
                      <a:endParaRPr lang="en-IN" sz="1300" b="0" i="0" u="none" strike="noStrike">
                        <a:solidFill>
                          <a:srgbClr val="000000"/>
                        </a:solidFill>
                        <a:effectLst/>
                        <a:latin typeface="Calibri" panose="020F0502020204030204" pitchFamily="34" charset="0"/>
                      </a:endParaRPr>
                    </a:p>
                  </a:txBody>
                  <a:tcPr marL="10488" marR="10488" marT="10488" marB="0"/>
                </a:tc>
                <a:tc>
                  <a:txBody>
                    <a:bodyPr/>
                    <a:lstStyle/>
                    <a:p>
                      <a:pPr algn="ctr" fontAlgn="t"/>
                      <a:r>
                        <a:rPr lang="en-IN" sz="1300" u="none" strike="noStrike" dirty="0">
                          <a:effectLst/>
                        </a:rPr>
                        <a:t>Categorical, Nominal </a:t>
                      </a:r>
                      <a:endParaRPr lang="en-IN" sz="1300" b="0" i="0" u="none" strike="noStrike" dirty="0">
                        <a:solidFill>
                          <a:srgbClr val="000000"/>
                        </a:solidFill>
                        <a:effectLst/>
                        <a:latin typeface="Calibri" panose="020F0502020204030204" pitchFamily="34" charset="0"/>
                      </a:endParaRPr>
                    </a:p>
                  </a:txBody>
                  <a:tcPr marL="10488" marR="10488" marT="10488" marB="0"/>
                </a:tc>
                <a:extLst>
                  <a:ext uri="{0D108BD9-81ED-4DB2-BD59-A6C34878D82A}">
                    <a16:rowId xmlns:a16="http://schemas.microsoft.com/office/drawing/2014/main" xmlns="" val="1312732749"/>
                  </a:ext>
                </a:extLst>
              </a:tr>
              <a:tr h="390370">
                <a:tc>
                  <a:txBody>
                    <a:bodyPr/>
                    <a:lstStyle/>
                    <a:p>
                      <a:pPr algn="ctr" fontAlgn="t"/>
                      <a:r>
                        <a:rPr lang="en-IN" sz="1300" u="none" strike="noStrike">
                          <a:effectLst/>
                        </a:rPr>
                        <a:t>Net.Sales</a:t>
                      </a:r>
                      <a:endParaRPr lang="en-IN" sz="1300" b="0" i="0" u="none" strike="noStrike">
                        <a:solidFill>
                          <a:srgbClr val="000000"/>
                        </a:solidFill>
                        <a:effectLst/>
                        <a:latin typeface="Calibri" panose="020F0502020204030204" pitchFamily="34" charset="0"/>
                      </a:endParaRPr>
                    </a:p>
                  </a:txBody>
                  <a:tcPr marL="10488" marR="10488" marT="10488" marB="0"/>
                </a:tc>
                <a:tc>
                  <a:txBody>
                    <a:bodyPr/>
                    <a:lstStyle/>
                    <a:p>
                      <a:pPr algn="ctr" fontAlgn="t"/>
                      <a:r>
                        <a:rPr lang="en-IN" sz="1300" u="none" strike="noStrike">
                          <a:effectLst/>
                        </a:rPr>
                        <a:t>Amount of sales of travel insurance policies </a:t>
                      </a:r>
                      <a:endParaRPr lang="en-IN" sz="1300" b="0" i="0" u="none" strike="noStrike">
                        <a:solidFill>
                          <a:srgbClr val="000000"/>
                        </a:solidFill>
                        <a:effectLst/>
                        <a:latin typeface="Calibri" panose="020F0502020204030204" pitchFamily="34" charset="0"/>
                      </a:endParaRPr>
                    </a:p>
                  </a:txBody>
                  <a:tcPr marL="10488" marR="10488" marT="10488" marB="0"/>
                </a:tc>
                <a:tc>
                  <a:txBody>
                    <a:bodyPr/>
                    <a:lstStyle/>
                    <a:p>
                      <a:pPr algn="ctr" fontAlgn="t"/>
                      <a:r>
                        <a:rPr lang="en-IN" sz="1300" u="none" strike="noStrike" dirty="0">
                          <a:effectLst/>
                        </a:rPr>
                        <a:t>Numerical, Float</a:t>
                      </a:r>
                      <a:endParaRPr lang="en-IN" sz="1300" b="0" i="0" u="none" strike="noStrike" dirty="0">
                        <a:solidFill>
                          <a:srgbClr val="000000"/>
                        </a:solidFill>
                        <a:effectLst/>
                        <a:latin typeface="Calibri" panose="020F0502020204030204" pitchFamily="34" charset="0"/>
                      </a:endParaRPr>
                    </a:p>
                  </a:txBody>
                  <a:tcPr marL="10488" marR="10488" marT="10488" marB="0"/>
                </a:tc>
                <a:extLst>
                  <a:ext uri="{0D108BD9-81ED-4DB2-BD59-A6C34878D82A}">
                    <a16:rowId xmlns:a16="http://schemas.microsoft.com/office/drawing/2014/main" xmlns="" val="2516124711"/>
                  </a:ext>
                </a:extLst>
              </a:tr>
              <a:tr h="400478">
                <a:tc>
                  <a:txBody>
                    <a:bodyPr/>
                    <a:lstStyle/>
                    <a:p>
                      <a:pPr algn="ctr" fontAlgn="t"/>
                      <a:r>
                        <a:rPr lang="en-IN" sz="1300" u="none" strike="noStrike">
                          <a:effectLst/>
                        </a:rPr>
                        <a:t>Commission</a:t>
                      </a:r>
                      <a:endParaRPr lang="en-IN" sz="1300" b="0" i="0" u="none" strike="noStrike">
                        <a:solidFill>
                          <a:srgbClr val="000000"/>
                        </a:solidFill>
                        <a:effectLst/>
                        <a:latin typeface="Calibri" panose="020F0502020204030204" pitchFamily="34" charset="0"/>
                      </a:endParaRPr>
                    </a:p>
                  </a:txBody>
                  <a:tcPr marL="10488" marR="10488" marT="10488" marB="0"/>
                </a:tc>
                <a:tc>
                  <a:txBody>
                    <a:bodyPr/>
                    <a:lstStyle/>
                    <a:p>
                      <a:pPr algn="ctr" fontAlgn="t"/>
                      <a:r>
                        <a:rPr lang="en-IN" sz="1300" u="none" strike="noStrike">
                          <a:effectLst/>
                        </a:rPr>
                        <a:t>The commission received for travel insurance agency </a:t>
                      </a:r>
                      <a:endParaRPr lang="en-IN" sz="1300" b="0" i="0" u="none" strike="noStrike">
                        <a:solidFill>
                          <a:srgbClr val="000000"/>
                        </a:solidFill>
                        <a:effectLst/>
                        <a:latin typeface="Calibri" panose="020F0502020204030204" pitchFamily="34" charset="0"/>
                      </a:endParaRPr>
                    </a:p>
                  </a:txBody>
                  <a:tcPr marL="10488" marR="10488" marT="10488" marB="0"/>
                </a:tc>
                <a:tc>
                  <a:txBody>
                    <a:bodyPr/>
                    <a:lstStyle/>
                    <a:p>
                      <a:pPr algn="ctr" fontAlgn="t"/>
                      <a:r>
                        <a:rPr lang="en-IN" sz="1300" u="none" strike="noStrike" dirty="0">
                          <a:effectLst/>
                        </a:rPr>
                        <a:t>Numerical, Float</a:t>
                      </a:r>
                      <a:endParaRPr lang="en-IN" sz="1300" b="0" i="0" u="none" strike="noStrike" dirty="0">
                        <a:solidFill>
                          <a:srgbClr val="000000"/>
                        </a:solidFill>
                        <a:effectLst/>
                        <a:latin typeface="Calibri" panose="020F0502020204030204" pitchFamily="34" charset="0"/>
                      </a:endParaRPr>
                    </a:p>
                  </a:txBody>
                  <a:tcPr marL="10488" marR="10488" marT="10488" marB="0"/>
                </a:tc>
                <a:extLst>
                  <a:ext uri="{0D108BD9-81ED-4DB2-BD59-A6C34878D82A}">
                    <a16:rowId xmlns:a16="http://schemas.microsoft.com/office/drawing/2014/main" xmlns="" val="1233277836"/>
                  </a:ext>
                </a:extLst>
              </a:tr>
              <a:tr h="390370">
                <a:tc>
                  <a:txBody>
                    <a:bodyPr/>
                    <a:lstStyle/>
                    <a:p>
                      <a:pPr algn="ctr" fontAlgn="t"/>
                      <a:r>
                        <a:rPr lang="en-IN" sz="1300" u="none" strike="noStrike">
                          <a:effectLst/>
                        </a:rPr>
                        <a:t>Gender</a:t>
                      </a:r>
                      <a:endParaRPr lang="en-IN" sz="1300" b="0" i="0" u="none" strike="noStrike">
                        <a:solidFill>
                          <a:srgbClr val="000000"/>
                        </a:solidFill>
                        <a:effectLst/>
                        <a:latin typeface="Calibri" panose="020F0502020204030204" pitchFamily="34" charset="0"/>
                      </a:endParaRPr>
                    </a:p>
                  </a:txBody>
                  <a:tcPr marL="10488" marR="10488" marT="10488" marB="0"/>
                </a:tc>
                <a:tc>
                  <a:txBody>
                    <a:bodyPr/>
                    <a:lstStyle/>
                    <a:p>
                      <a:pPr algn="ctr" fontAlgn="t"/>
                      <a:r>
                        <a:rPr lang="en-IN" sz="1300" u="none" strike="noStrike">
                          <a:effectLst/>
                        </a:rPr>
                        <a:t>Gender of insured </a:t>
                      </a:r>
                      <a:endParaRPr lang="en-IN" sz="1300" b="0" i="0" u="none" strike="noStrike">
                        <a:solidFill>
                          <a:srgbClr val="000000"/>
                        </a:solidFill>
                        <a:effectLst/>
                        <a:latin typeface="Calibri" panose="020F0502020204030204" pitchFamily="34" charset="0"/>
                      </a:endParaRPr>
                    </a:p>
                  </a:txBody>
                  <a:tcPr marL="10488" marR="10488" marT="10488" marB="0"/>
                </a:tc>
                <a:tc>
                  <a:txBody>
                    <a:bodyPr/>
                    <a:lstStyle/>
                    <a:p>
                      <a:pPr algn="ctr" fontAlgn="t"/>
                      <a:r>
                        <a:rPr lang="en-IN" sz="1300" u="none" strike="noStrike" dirty="0">
                          <a:effectLst/>
                        </a:rPr>
                        <a:t>Categorical, Nominal </a:t>
                      </a:r>
                      <a:endParaRPr lang="en-IN" sz="1300" b="0" i="0" u="none" strike="noStrike" dirty="0">
                        <a:solidFill>
                          <a:srgbClr val="000000"/>
                        </a:solidFill>
                        <a:effectLst/>
                        <a:latin typeface="Calibri" panose="020F0502020204030204" pitchFamily="34" charset="0"/>
                      </a:endParaRPr>
                    </a:p>
                  </a:txBody>
                  <a:tcPr marL="10488" marR="10488" marT="10488" marB="0"/>
                </a:tc>
                <a:extLst>
                  <a:ext uri="{0D108BD9-81ED-4DB2-BD59-A6C34878D82A}">
                    <a16:rowId xmlns:a16="http://schemas.microsoft.com/office/drawing/2014/main" xmlns="" val="2096549778"/>
                  </a:ext>
                </a:extLst>
              </a:tr>
              <a:tr h="390370">
                <a:tc>
                  <a:txBody>
                    <a:bodyPr/>
                    <a:lstStyle/>
                    <a:p>
                      <a:pPr algn="ctr" fontAlgn="t"/>
                      <a:r>
                        <a:rPr lang="en-IN" sz="1300" u="none" strike="noStrike">
                          <a:effectLst/>
                        </a:rPr>
                        <a:t>Age</a:t>
                      </a:r>
                      <a:endParaRPr lang="en-IN" sz="1300" b="0" i="0" u="none" strike="noStrike">
                        <a:solidFill>
                          <a:srgbClr val="000000"/>
                        </a:solidFill>
                        <a:effectLst/>
                        <a:latin typeface="Calibri" panose="020F0502020204030204" pitchFamily="34" charset="0"/>
                      </a:endParaRPr>
                    </a:p>
                  </a:txBody>
                  <a:tcPr marL="10488" marR="10488" marT="10488" marB="0"/>
                </a:tc>
                <a:tc>
                  <a:txBody>
                    <a:bodyPr/>
                    <a:lstStyle/>
                    <a:p>
                      <a:pPr algn="ctr" fontAlgn="t"/>
                      <a:r>
                        <a:rPr lang="en-IN" sz="1300" u="none" strike="noStrike">
                          <a:effectLst/>
                        </a:rPr>
                        <a:t>Age of insured </a:t>
                      </a:r>
                      <a:endParaRPr lang="en-IN" sz="1300" b="0" i="0" u="none" strike="noStrike">
                        <a:solidFill>
                          <a:srgbClr val="000000"/>
                        </a:solidFill>
                        <a:effectLst/>
                        <a:latin typeface="Calibri" panose="020F0502020204030204" pitchFamily="34" charset="0"/>
                      </a:endParaRPr>
                    </a:p>
                  </a:txBody>
                  <a:tcPr marL="10488" marR="10488" marT="10488" marB="0"/>
                </a:tc>
                <a:tc>
                  <a:txBody>
                    <a:bodyPr/>
                    <a:lstStyle/>
                    <a:p>
                      <a:pPr algn="ctr" fontAlgn="t"/>
                      <a:r>
                        <a:rPr lang="en-IN" sz="1300" u="none" strike="noStrike" dirty="0">
                          <a:effectLst/>
                        </a:rPr>
                        <a:t>Numerical, Integer</a:t>
                      </a:r>
                      <a:endParaRPr lang="en-IN" sz="1300" b="0" i="0" u="none" strike="noStrike" dirty="0">
                        <a:solidFill>
                          <a:srgbClr val="000000"/>
                        </a:solidFill>
                        <a:effectLst/>
                        <a:latin typeface="Calibri" panose="020F0502020204030204" pitchFamily="34" charset="0"/>
                      </a:endParaRPr>
                    </a:p>
                  </a:txBody>
                  <a:tcPr marL="10488" marR="10488" marT="10488" marB="0"/>
                </a:tc>
                <a:extLst>
                  <a:ext uri="{0D108BD9-81ED-4DB2-BD59-A6C34878D82A}">
                    <a16:rowId xmlns:a16="http://schemas.microsoft.com/office/drawing/2014/main" xmlns="" val="4265749733"/>
                  </a:ext>
                </a:extLst>
              </a:tr>
            </a:tbl>
          </a:graphicData>
        </a:graphic>
      </p:graphicFrame>
      <p:graphicFrame>
        <p:nvGraphicFramePr>
          <p:cNvPr id="7" name="Table 6">
            <a:extLst>
              <a:ext uri="{FF2B5EF4-FFF2-40B4-BE49-F238E27FC236}">
                <a16:creationId xmlns:a16="http://schemas.microsoft.com/office/drawing/2014/main" xmlns="" id="{0E8DCEA3-19CB-D34A-BE94-2753DDFCC885}"/>
              </a:ext>
            </a:extLst>
          </p:cNvPr>
          <p:cNvGraphicFramePr>
            <a:graphicFrameLocks noGrp="1"/>
          </p:cNvGraphicFramePr>
          <p:nvPr>
            <p:extLst>
              <p:ext uri="{D42A27DB-BD31-4B8C-83A1-F6EECF244321}">
                <p14:modId xmlns:p14="http://schemas.microsoft.com/office/powerpoint/2010/main" val="364853057"/>
              </p:ext>
            </p:extLst>
          </p:nvPr>
        </p:nvGraphicFramePr>
        <p:xfrm>
          <a:off x="4303617" y="5797137"/>
          <a:ext cx="4955472" cy="770363"/>
        </p:xfrm>
        <a:graphic>
          <a:graphicData uri="http://schemas.openxmlformats.org/drawingml/2006/table">
            <a:tbl>
              <a:tblPr>
                <a:tableStyleId>{0505E3EF-67EA-436B-97B2-0124C06EBD24}</a:tableStyleId>
              </a:tblPr>
              <a:tblGrid>
                <a:gridCol w="1332783">
                  <a:extLst>
                    <a:ext uri="{9D8B030D-6E8A-4147-A177-3AD203B41FA5}">
                      <a16:colId xmlns:a16="http://schemas.microsoft.com/office/drawing/2014/main" xmlns="" val="2786385576"/>
                    </a:ext>
                  </a:extLst>
                </a:gridCol>
                <a:gridCol w="2082474">
                  <a:extLst>
                    <a:ext uri="{9D8B030D-6E8A-4147-A177-3AD203B41FA5}">
                      <a16:colId xmlns:a16="http://schemas.microsoft.com/office/drawing/2014/main" xmlns="" val="730700308"/>
                    </a:ext>
                  </a:extLst>
                </a:gridCol>
                <a:gridCol w="1540215">
                  <a:extLst>
                    <a:ext uri="{9D8B030D-6E8A-4147-A177-3AD203B41FA5}">
                      <a16:colId xmlns:a16="http://schemas.microsoft.com/office/drawing/2014/main" xmlns="" val="71315866"/>
                    </a:ext>
                  </a:extLst>
                </a:gridCol>
              </a:tblGrid>
              <a:tr h="395078">
                <a:tc>
                  <a:txBody>
                    <a:bodyPr/>
                    <a:lstStyle/>
                    <a:p>
                      <a:pPr algn="ctr" fontAlgn="b"/>
                      <a:r>
                        <a:rPr lang="en-IN" sz="1600" u="none" strike="noStrike" dirty="0">
                          <a:effectLst/>
                        </a:rPr>
                        <a:t>  Target</a:t>
                      </a:r>
                      <a:endParaRPr lang="en-IN"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600" u="none" strike="noStrike" dirty="0">
                          <a:effectLst/>
                        </a:rPr>
                        <a:t>  Target Description</a:t>
                      </a:r>
                      <a:endParaRPr lang="en-IN"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600" u="none" strike="noStrike" dirty="0">
                          <a:effectLst/>
                        </a:rPr>
                        <a:t>  Target Type</a:t>
                      </a:r>
                      <a:endParaRPr lang="en-IN" sz="16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763164676"/>
                  </a:ext>
                </a:extLst>
              </a:tr>
              <a:tr h="320468">
                <a:tc>
                  <a:txBody>
                    <a:bodyPr/>
                    <a:lstStyle/>
                    <a:p>
                      <a:pPr algn="ctr" fontAlgn="t"/>
                      <a:endParaRPr lang="en-IN" sz="1200" u="none" strike="noStrike" dirty="0">
                        <a:effectLst/>
                      </a:endParaRPr>
                    </a:p>
                    <a:p>
                      <a:pPr algn="ctr" fontAlgn="t"/>
                      <a:r>
                        <a:rPr lang="en-IN" sz="1200" u="none" strike="noStrike" dirty="0">
                          <a:effectLst/>
                        </a:rPr>
                        <a:t>  Claim</a:t>
                      </a:r>
                      <a:endParaRPr lang="en-IN" sz="1200" b="0" i="0" u="none" strike="noStrike" dirty="0">
                        <a:solidFill>
                          <a:srgbClr val="000000"/>
                        </a:solidFill>
                        <a:effectLst/>
                        <a:latin typeface="Calibri" panose="020F0502020204030204" pitchFamily="34" charset="0"/>
                      </a:endParaRPr>
                    </a:p>
                  </a:txBody>
                  <a:tcPr marL="9525" marR="9525" marT="9525" marB="0"/>
                </a:tc>
                <a:tc>
                  <a:txBody>
                    <a:bodyPr/>
                    <a:lstStyle/>
                    <a:p>
                      <a:pPr algn="ctr" fontAlgn="t"/>
                      <a:endParaRPr lang="en-IN" sz="1200" u="none" strike="noStrike" dirty="0">
                        <a:effectLst/>
                      </a:endParaRPr>
                    </a:p>
                    <a:p>
                      <a:pPr algn="ctr" fontAlgn="t"/>
                      <a:r>
                        <a:rPr lang="en-IN" sz="1200" u="none" strike="noStrike" dirty="0">
                          <a:effectLst/>
                        </a:rPr>
                        <a:t>  Claim Status </a:t>
                      </a:r>
                      <a:endParaRPr lang="en-IN" sz="1200" b="0" i="0" u="none" strike="noStrike" dirty="0">
                        <a:solidFill>
                          <a:srgbClr val="000000"/>
                        </a:solidFill>
                        <a:effectLst/>
                        <a:latin typeface="Calibri" panose="020F0502020204030204" pitchFamily="34" charset="0"/>
                      </a:endParaRPr>
                    </a:p>
                  </a:txBody>
                  <a:tcPr marL="9525" marR="9525" marT="9525" marB="0"/>
                </a:tc>
                <a:tc>
                  <a:txBody>
                    <a:bodyPr/>
                    <a:lstStyle/>
                    <a:p>
                      <a:pPr algn="ctr" fontAlgn="t"/>
                      <a:endParaRPr lang="en-IN" sz="1200" u="none" strike="noStrike" dirty="0">
                        <a:effectLst/>
                      </a:endParaRPr>
                    </a:p>
                    <a:p>
                      <a:pPr algn="ctr" fontAlgn="t"/>
                      <a:r>
                        <a:rPr lang="en-IN" sz="1200" u="none" strike="noStrike" dirty="0">
                          <a:effectLst/>
                        </a:rPr>
                        <a:t> Numerical, Classifier </a:t>
                      </a:r>
                      <a:endParaRPr lang="en-IN" sz="12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xmlns="" val="2370838976"/>
                  </a:ext>
                </a:extLst>
              </a:tr>
            </a:tbl>
          </a:graphicData>
        </a:graphic>
      </p:graphicFrame>
      <p:sp>
        <p:nvSpPr>
          <p:cNvPr id="19" name="Content Placeholder 3" descr="Skeleton">
            <a:extLst>
              <a:ext uri="{FF2B5EF4-FFF2-40B4-BE49-F238E27FC236}">
                <a16:creationId xmlns:a16="http://schemas.microsoft.com/office/drawing/2014/main" xmlns="" id="{228029E4-CE9B-B34F-B2A3-D90968A4FC91}"/>
              </a:ext>
            </a:extLst>
          </p:cNvPr>
          <p:cNvSpPr>
            <a:spLocks noGrp="1"/>
          </p:cNvSpPr>
          <p:nvPr>
            <p:ph idx="1"/>
          </p:nvPr>
        </p:nvSpPr>
        <p:spPr>
          <a:xfrm>
            <a:off x="744747" y="1183976"/>
            <a:ext cx="3365161" cy="2435524"/>
          </a:xfrm>
          <a:prstGeom prst="rect">
            <a:avLst/>
          </a:prstGeom>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normAutofit/>
          </a:bodyPr>
          <a:lstStyle/>
          <a:p>
            <a:r>
              <a:rPr lang="en-IN" dirty="0">
                <a:solidFill>
                  <a:schemeClr val="bg1"/>
                </a:solidFill>
              </a:rPr>
              <a:t>The training dataset consists of data corresponding to 50553 customers and the test dataset consists of 12661 customers. Following are the features and target of the dataset </a:t>
            </a:r>
          </a:p>
        </p:txBody>
      </p:sp>
    </p:spTree>
    <p:extLst>
      <p:ext uri="{BB962C8B-B14F-4D97-AF65-F5344CB8AC3E}">
        <p14:creationId xmlns:p14="http://schemas.microsoft.com/office/powerpoint/2010/main" val="2364543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xmlns="" id="{0A696357-B315-4D9E-BB00-C5180F54B08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xmlns="" id="{472F6C6C-999D-43D5-AC07-AF342514404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 y="0"/>
            <a:ext cx="8229600"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Freeform 5">
            <a:extLst>
              <a:ext uri="{FF2B5EF4-FFF2-40B4-BE49-F238E27FC236}">
                <a16:creationId xmlns:a16="http://schemas.microsoft.com/office/drawing/2014/main" xmlns="" id="{EC04F56B-9315-467D-9EEF-52DE7F0B5A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xmlns="" id="{C703F888-067B-5543-A003-4BB2276F759E}"/>
              </a:ext>
            </a:extLst>
          </p:cNvPr>
          <p:cNvSpPr>
            <a:spLocks noGrp="1"/>
          </p:cNvSpPr>
          <p:nvPr>
            <p:ph type="title"/>
          </p:nvPr>
        </p:nvSpPr>
        <p:spPr>
          <a:xfrm>
            <a:off x="541867" y="787400"/>
            <a:ext cx="7145866" cy="778933"/>
          </a:xfrm>
        </p:spPr>
        <p:txBody>
          <a:bodyPr vert="horz" lIns="91440" tIns="45720" rIns="91440" bIns="45720" rtlCol="0" anchor="ctr">
            <a:normAutofit/>
          </a:bodyPr>
          <a:lstStyle/>
          <a:p>
            <a:pPr>
              <a:lnSpc>
                <a:spcPct val="90000"/>
              </a:lnSpc>
            </a:pPr>
            <a:r>
              <a:rPr lang="en-US" sz="2500" dirty="0">
                <a:solidFill>
                  <a:srgbClr val="FEFFFF"/>
                </a:solidFill>
              </a:rPr>
              <a:t>Stage 4: Exploratory Data Analysis </a:t>
            </a:r>
            <a:br>
              <a:rPr lang="en-US" sz="2500" dirty="0">
                <a:solidFill>
                  <a:srgbClr val="FEFFFF"/>
                </a:solidFill>
              </a:rPr>
            </a:br>
            <a:endParaRPr lang="en-US" sz="2500" dirty="0">
              <a:solidFill>
                <a:srgbClr val="FEFFFF"/>
              </a:solidFill>
            </a:endParaRPr>
          </a:p>
        </p:txBody>
      </p:sp>
      <p:sp>
        <p:nvSpPr>
          <p:cNvPr id="3" name="TextBox 2">
            <a:extLst>
              <a:ext uri="{FF2B5EF4-FFF2-40B4-BE49-F238E27FC236}">
                <a16:creationId xmlns:a16="http://schemas.microsoft.com/office/drawing/2014/main" xmlns="" id="{C5DA6708-8F85-6545-8EDE-F080AEB15565}"/>
              </a:ext>
            </a:extLst>
          </p:cNvPr>
          <p:cNvSpPr txBox="1"/>
          <p:nvPr/>
        </p:nvSpPr>
        <p:spPr>
          <a:xfrm>
            <a:off x="541866" y="2032000"/>
            <a:ext cx="7145867" cy="3879222"/>
          </a:xfrm>
          <a:prstGeom prst="rect">
            <a:avLst/>
          </a:prstGeom>
        </p:spPr>
        <p:txBody>
          <a:bodyPr vert="horz" lIns="91440" tIns="45720" rIns="91440" bIns="45720" rtlCol="0">
            <a:normAutofit/>
          </a:bodyPr>
          <a:lstStyle/>
          <a:p>
            <a:pPr>
              <a:spcBef>
                <a:spcPts val="1000"/>
              </a:spcBef>
              <a:buClr>
                <a:schemeClr val="accent1"/>
              </a:buClr>
            </a:pPr>
            <a:r>
              <a:rPr lang="en-US" b="1" dirty="0">
                <a:solidFill>
                  <a:srgbClr val="FEFFFF"/>
                </a:solidFill>
              </a:rPr>
              <a:t>Missing Values </a:t>
            </a:r>
          </a:p>
          <a:p>
            <a:pPr>
              <a:spcBef>
                <a:spcPts val="1000"/>
              </a:spcBef>
              <a:buClr>
                <a:schemeClr val="accent1"/>
              </a:buClr>
              <a:buFont typeface="Wingdings 3" charset="2"/>
              <a:buChar char=""/>
            </a:pPr>
            <a:r>
              <a:rPr lang="en-US" dirty="0">
                <a:solidFill>
                  <a:srgbClr val="FEFFFF"/>
                </a:solidFill>
              </a:rPr>
              <a:t>When checking for missing values it was found that the ‘Gender’ column has missing values. In fact 71.201% of the values in the feature are missing </a:t>
            </a:r>
          </a:p>
          <a:p>
            <a:pPr>
              <a:spcBef>
                <a:spcPts val="1000"/>
              </a:spcBef>
              <a:buClr>
                <a:schemeClr val="accent1"/>
              </a:buClr>
              <a:buFont typeface="Wingdings 3" charset="2"/>
              <a:buChar char=""/>
            </a:pPr>
            <a:r>
              <a:rPr lang="en-US" dirty="0">
                <a:solidFill>
                  <a:srgbClr val="FEFFFF"/>
                </a:solidFill>
              </a:rPr>
              <a:t>The only option is to drop the feature altogether since imputing such a large missing proportion of values will result in a bias. </a:t>
            </a:r>
          </a:p>
          <a:p>
            <a:pPr>
              <a:spcBef>
                <a:spcPts val="1000"/>
              </a:spcBef>
              <a:buClr>
                <a:schemeClr val="accent1"/>
              </a:buClr>
              <a:buFont typeface="Wingdings 3" charset="2"/>
              <a:buChar char=""/>
            </a:pPr>
            <a:endParaRPr lang="en-US" dirty="0">
              <a:solidFill>
                <a:srgbClr val="FEFFFF"/>
              </a:solidFill>
            </a:endParaRPr>
          </a:p>
          <a:p>
            <a:pPr marL="342900" indent="-342900">
              <a:spcBef>
                <a:spcPts val="1000"/>
              </a:spcBef>
              <a:buClr>
                <a:schemeClr val="accent1"/>
              </a:buClr>
              <a:buFont typeface="Wingdings 3" charset="2"/>
              <a:buChar char=""/>
            </a:pPr>
            <a:endParaRPr lang="en-US" dirty="0">
              <a:solidFill>
                <a:srgbClr val="FEFFFF"/>
              </a:solidFill>
            </a:endParaRPr>
          </a:p>
          <a:p>
            <a:pPr>
              <a:spcBef>
                <a:spcPts val="1000"/>
              </a:spcBef>
              <a:buClr>
                <a:schemeClr val="accent1"/>
              </a:buClr>
              <a:buFont typeface="Wingdings 3" charset="2"/>
              <a:buChar char=""/>
            </a:pPr>
            <a:endParaRPr lang="en-US" dirty="0">
              <a:solidFill>
                <a:srgbClr val="FEFFFF"/>
              </a:solidFill>
            </a:endParaRPr>
          </a:p>
          <a:p>
            <a:pPr marL="342900" indent="-342900">
              <a:spcBef>
                <a:spcPts val="1000"/>
              </a:spcBef>
              <a:buClr>
                <a:schemeClr val="accent1"/>
              </a:buClr>
              <a:buFont typeface="Wingdings 3" charset="2"/>
              <a:buChar char=""/>
            </a:pPr>
            <a:endParaRPr lang="en-US" dirty="0">
              <a:solidFill>
                <a:srgbClr val="FEFFFF"/>
              </a:solidFill>
            </a:endParaRPr>
          </a:p>
          <a:p>
            <a:pPr marL="342900" indent="-342900">
              <a:spcBef>
                <a:spcPts val="1000"/>
              </a:spcBef>
              <a:buClr>
                <a:schemeClr val="accent1"/>
              </a:buClr>
              <a:buFont typeface="Wingdings 3" charset="2"/>
              <a:buChar char=""/>
            </a:pPr>
            <a:endParaRPr lang="en-US" dirty="0">
              <a:solidFill>
                <a:srgbClr val="FEFFFF"/>
              </a:solidFill>
            </a:endParaRPr>
          </a:p>
          <a:p>
            <a:pPr marL="342900" indent="-342900">
              <a:spcBef>
                <a:spcPts val="1000"/>
              </a:spcBef>
              <a:buClr>
                <a:schemeClr val="accent1"/>
              </a:buClr>
              <a:buFont typeface="Wingdings 3" charset="2"/>
              <a:buChar char=""/>
            </a:pPr>
            <a:endParaRPr lang="en-US" dirty="0">
              <a:solidFill>
                <a:srgbClr val="FEFFFF"/>
              </a:solidFill>
            </a:endParaRPr>
          </a:p>
          <a:p>
            <a:pPr marL="342900" indent="-342900">
              <a:spcBef>
                <a:spcPts val="1000"/>
              </a:spcBef>
              <a:buClr>
                <a:schemeClr val="accent1"/>
              </a:buClr>
              <a:buFont typeface="Wingdings 3" charset="2"/>
              <a:buChar char=""/>
            </a:pPr>
            <a:endParaRPr lang="en-US" dirty="0">
              <a:solidFill>
                <a:srgbClr val="FEFFFF"/>
              </a:solidFill>
            </a:endParaRPr>
          </a:p>
          <a:p>
            <a:pPr marL="342900" indent="-342900">
              <a:spcBef>
                <a:spcPts val="1000"/>
              </a:spcBef>
              <a:buClr>
                <a:schemeClr val="accent1"/>
              </a:buClr>
              <a:buFont typeface="Wingdings 3" charset="2"/>
              <a:buChar char=""/>
            </a:pPr>
            <a:endParaRPr lang="en-US" dirty="0">
              <a:solidFill>
                <a:srgbClr val="FEFFFF"/>
              </a:solidFill>
            </a:endParaRPr>
          </a:p>
          <a:p>
            <a:pPr marL="342900" indent="-342900">
              <a:spcBef>
                <a:spcPts val="1000"/>
              </a:spcBef>
              <a:buClr>
                <a:schemeClr val="accent1"/>
              </a:buClr>
              <a:buFont typeface="Wingdings 3" charset="2"/>
              <a:buChar char=""/>
            </a:pPr>
            <a:endParaRPr lang="en-US" dirty="0">
              <a:solidFill>
                <a:srgbClr val="FEFFFF"/>
              </a:solidFill>
            </a:endParaRPr>
          </a:p>
          <a:p>
            <a:pPr marL="342900" indent="-342900">
              <a:spcBef>
                <a:spcPts val="1000"/>
              </a:spcBef>
              <a:buClr>
                <a:schemeClr val="accent1"/>
              </a:buClr>
              <a:buFont typeface="Wingdings 3" charset="2"/>
              <a:buChar char=""/>
            </a:pPr>
            <a:endParaRPr lang="en-US" dirty="0">
              <a:solidFill>
                <a:srgbClr val="FEFFFF"/>
              </a:solidFill>
            </a:endParaRPr>
          </a:p>
        </p:txBody>
      </p:sp>
      <p:pic>
        <p:nvPicPr>
          <p:cNvPr id="5" name="Picture 4">
            <a:extLst>
              <a:ext uri="{FF2B5EF4-FFF2-40B4-BE49-F238E27FC236}">
                <a16:creationId xmlns:a16="http://schemas.microsoft.com/office/drawing/2014/main" xmlns="" id="{3884E10D-9470-C545-B179-2FAAA1A5BDF0}"/>
              </a:ext>
            </a:extLst>
          </p:cNvPr>
          <p:cNvPicPr>
            <a:picLocks noChangeAspect="1"/>
          </p:cNvPicPr>
          <p:nvPr/>
        </p:nvPicPr>
        <p:blipFill>
          <a:blip r:embed="rId2"/>
          <a:stretch>
            <a:fillRect/>
          </a:stretch>
        </p:blipFill>
        <p:spPr>
          <a:xfrm>
            <a:off x="8303288" y="1790700"/>
            <a:ext cx="3685512" cy="3712141"/>
          </a:xfrm>
          <a:prstGeom prst="rect">
            <a:avLst/>
          </a:prstGeom>
        </p:spPr>
      </p:pic>
    </p:spTree>
    <p:extLst>
      <p:ext uri="{BB962C8B-B14F-4D97-AF65-F5344CB8AC3E}">
        <p14:creationId xmlns:p14="http://schemas.microsoft.com/office/powerpoint/2010/main" val="697741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03F888-067B-5543-A003-4BB2276F759E}"/>
              </a:ext>
            </a:extLst>
          </p:cNvPr>
          <p:cNvSpPr>
            <a:spLocks noGrp="1"/>
          </p:cNvSpPr>
          <p:nvPr>
            <p:ph type="title"/>
          </p:nvPr>
        </p:nvSpPr>
        <p:spPr>
          <a:xfrm>
            <a:off x="1701801" y="205010"/>
            <a:ext cx="9942512" cy="607790"/>
          </a:xfrm>
        </p:spPr>
        <p:txBody>
          <a:bodyPr>
            <a:normAutofit fontScale="90000"/>
          </a:bodyPr>
          <a:lstStyle/>
          <a:p>
            <a:r>
              <a:rPr lang="en-US" dirty="0"/>
              <a:t>Stage 4</a:t>
            </a:r>
            <a:r>
              <a:rPr lang="en-US" dirty="0">
                <a:solidFill>
                  <a:schemeClr val="tx1"/>
                </a:solidFill>
              </a:rPr>
              <a:t>: Exploratory Data Analysis </a:t>
            </a:r>
          </a:p>
        </p:txBody>
      </p:sp>
      <p:sp>
        <p:nvSpPr>
          <p:cNvPr id="4" name="Content Placeholder 3" descr="Skeleton">
            <a:extLst>
              <a:ext uri="{FF2B5EF4-FFF2-40B4-BE49-F238E27FC236}">
                <a16:creationId xmlns:a16="http://schemas.microsoft.com/office/drawing/2014/main" xmlns="" id="{F3956B60-F7F6-1A48-ACE3-781382773D23}"/>
              </a:ext>
            </a:extLst>
          </p:cNvPr>
          <p:cNvSpPr>
            <a:spLocks noGrp="1"/>
          </p:cNvSpPr>
          <p:nvPr>
            <p:ph idx="1"/>
          </p:nvPr>
        </p:nvSpPr>
        <p:spPr>
          <a:xfrm>
            <a:off x="1574800" y="812800"/>
            <a:ext cx="11110913" cy="604520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indent="0">
              <a:buNone/>
            </a:pPr>
            <a:r>
              <a:rPr lang="en-IN" b="1" dirty="0"/>
              <a:t>Feature Examination </a:t>
            </a:r>
          </a:p>
          <a:p>
            <a:r>
              <a:rPr lang="en-IN" sz="1200" dirty="0"/>
              <a:t>Upon checking the number of unique values of each feature, it was found the the ‘ID’ feature is a unique identifier for each sample / transaction and does not hold any informational value and should be dropped. </a:t>
            </a:r>
          </a:p>
          <a:p>
            <a:r>
              <a:rPr lang="en-IN" sz="1200" dirty="0"/>
              <a:t>Additionally it was seen that the ‘Destination’ feature has 102 unique values (countries). We will need to examine ways to reduce dimensionality while encoding this feature in our model </a:t>
            </a:r>
          </a:p>
          <a:p>
            <a:pPr marL="0" indent="0">
              <a:buNone/>
            </a:pPr>
            <a:r>
              <a:rPr lang="en-IN" sz="1400" b="1" dirty="0"/>
              <a:t>Unique Numeric Values </a:t>
            </a:r>
            <a:endParaRPr lang="en-IN" sz="1400" dirty="0"/>
          </a:p>
          <a:p>
            <a:endParaRPr lang="en-US" dirty="0"/>
          </a:p>
        </p:txBody>
      </p:sp>
      <p:graphicFrame>
        <p:nvGraphicFramePr>
          <p:cNvPr id="5" name="Table 4">
            <a:extLst>
              <a:ext uri="{FF2B5EF4-FFF2-40B4-BE49-F238E27FC236}">
                <a16:creationId xmlns:a16="http://schemas.microsoft.com/office/drawing/2014/main" xmlns="" id="{86937DA6-704E-424E-A8F0-6260719338A8}"/>
              </a:ext>
            </a:extLst>
          </p:cNvPr>
          <p:cNvGraphicFramePr>
            <a:graphicFrameLocks noGrp="1"/>
          </p:cNvGraphicFramePr>
          <p:nvPr>
            <p:extLst>
              <p:ext uri="{D42A27DB-BD31-4B8C-83A1-F6EECF244321}">
                <p14:modId xmlns:p14="http://schemas.microsoft.com/office/powerpoint/2010/main" val="93501554"/>
              </p:ext>
            </p:extLst>
          </p:nvPr>
        </p:nvGraphicFramePr>
        <p:xfrm>
          <a:off x="1701801" y="2558819"/>
          <a:ext cx="3022600" cy="2011680"/>
        </p:xfrm>
        <a:graphic>
          <a:graphicData uri="http://schemas.openxmlformats.org/drawingml/2006/table">
            <a:tbl>
              <a:tblPr/>
              <a:tblGrid>
                <a:gridCol w="1524217">
                  <a:extLst>
                    <a:ext uri="{9D8B030D-6E8A-4147-A177-3AD203B41FA5}">
                      <a16:colId xmlns:a16="http://schemas.microsoft.com/office/drawing/2014/main" xmlns="" val="1652626528"/>
                    </a:ext>
                  </a:extLst>
                </a:gridCol>
                <a:gridCol w="1498383">
                  <a:extLst>
                    <a:ext uri="{9D8B030D-6E8A-4147-A177-3AD203B41FA5}">
                      <a16:colId xmlns:a16="http://schemas.microsoft.com/office/drawing/2014/main" xmlns="" val="1880096762"/>
                    </a:ext>
                  </a:extLst>
                </a:gridCol>
              </a:tblGrid>
              <a:tr h="321541">
                <a:tc>
                  <a:txBody>
                    <a:bodyPr/>
                    <a:lstStyle/>
                    <a:p>
                      <a:pPr algn="ctr"/>
                      <a:r>
                        <a:rPr lang="en-IN" sz="1200" b="1" dirty="0">
                          <a:solidFill>
                            <a:schemeClr val="tx1"/>
                          </a:solidFill>
                          <a:effectLst/>
                          <a:latin typeface="Aller"/>
                        </a:rPr>
                        <a:t>Numeric Feature </a:t>
                      </a:r>
                      <a:endParaRPr lang="en-IN" sz="1200" dirty="0">
                        <a:solidFill>
                          <a:schemeClr val="tx1"/>
                        </a:solidFill>
                        <a:effectLst/>
                      </a:endParaRPr>
                    </a:p>
                  </a:txBody>
                  <a:tcPr anchor="ctr">
                    <a:lnL w="3175" cap="flat" cmpd="sng" algn="ctr">
                      <a:solidFill>
                        <a:srgbClr val="BCBCBC"/>
                      </a:solidFill>
                      <a:prstDash val="solid"/>
                      <a:round/>
                      <a:headEnd type="none" w="med" len="med"/>
                      <a:tailEnd type="none" w="med" len="med"/>
                    </a:lnL>
                    <a:lnR w="9525" cap="flat" cmpd="sng" algn="ctr">
                      <a:solidFill>
                        <a:srgbClr val="B2B2B2"/>
                      </a:solidFill>
                      <a:prstDash val="solid"/>
                      <a:round/>
                      <a:headEnd type="none" w="med" len="med"/>
                      <a:tailEnd type="none" w="med" len="med"/>
                    </a:lnR>
                    <a:lnT w="3175" cap="flat" cmpd="sng" algn="ctr">
                      <a:solidFill>
                        <a:srgbClr val="BCBCBC"/>
                      </a:solidFill>
                      <a:prstDash val="solid"/>
                      <a:round/>
                      <a:headEnd type="none" w="med" len="med"/>
                      <a:tailEnd type="none" w="med" len="med"/>
                    </a:lnT>
                    <a:lnB w="9525" cap="flat" cmpd="sng" algn="ctr">
                      <a:solidFill>
                        <a:srgbClr val="3F3F3F"/>
                      </a:solidFill>
                      <a:prstDash val="solid"/>
                      <a:round/>
                      <a:headEnd type="none" w="med" len="med"/>
                      <a:tailEnd type="none" w="med" len="med"/>
                    </a:lnB>
                    <a:solidFill>
                      <a:srgbClr val="FCFFFF"/>
                    </a:solidFill>
                  </a:tcPr>
                </a:tc>
                <a:tc>
                  <a:txBody>
                    <a:bodyPr/>
                    <a:lstStyle/>
                    <a:p>
                      <a:pPr algn="ctr"/>
                      <a:r>
                        <a:rPr lang="en-IN" sz="1200" b="1" dirty="0">
                          <a:solidFill>
                            <a:schemeClr val="tx1"/>
                          </a:solidFill>
                          <a:effectLst/>
                          <a:latin typeface="Aller"/>
                        </a:rPr>
                        <a:t>No. of unique values </a:t>
                      </a:r>
                      <a:endParaRPr lang="en-IN" sz="1200" dirty="0">
                        <a:solidFill>
                          <a:schemeClr val="tx1"/>
                        </a:solidFill>
                        <a:effectLst/>
                      </a:endParaRPr>
                    </a:p>
                  </a:txBody>
                  <a:tcPr anchor="ctr">
                    <a:lnL w="9525" cap="flat" cmpd="sng" algn="ctr">
                      <a:solidFill>
                        <a:srgbClr val="B2B2B2"/>
                      </a:solidFill>
                      <a:prstDash val="solid"/>
                      <a:round/>
                      <a:headEnd type="none" w="med" len="med"/>
                      <a:tailEnd type="none" w="med" len="med"/>
                    </a:lnL>
                    <a:lnR w="3175" cap="flat" cmpd="sng" algn="ctr">
                      <a:solidFill>
                        <a:srgbClr val="BCBCBC"/>
                      </a:solidFill>
                      <a:prstDash val="solid"/>
                      <a:round/>
                      <a:headEnd type="none" w="med" len="med"/>
                      <a:tailEnd type="none" w="med" len="med"/>
                    </a:lnR>
                    <a:lnT w="3175" cap="flat" cmpd="sng" algn="ctr">
                      <a:solidFill>
                        <a:srgbClr val="BCBCBC"/>
                      </a:solidFill>
                      <a:prstDash val="solid"/>
                      <a:round/>
                      <a:headEnd type="none" w="med" len="med"/>
                      <a:tailEnd type="none" w="med" len="med"/>
                    </a:lnT>
                    <a:lnB w="9525" cap="flat" cmpd="sng" algn="ctr">
                      <a:solidFill>
                        <a:srgbClr val="3F3F3F"/>
                      </a:solidFill>
                      <a:prstDash val="solid"/>
                      <a:round/>
                      <a:headEnd type="none" w="med" len="med"/>
                      <a:tailEnd type="none" w="med" len="med"/>
                    </a:lnB>
                    <a:solidFill>
                      <a:srgbClr val="FCFFFF"/>
                    </a:solidFill>
                  </a:tcPr>
                </a:tc>
                <a:extLst>
                  <a:ext uri="{0D108BD9-81ED-4DB2-BD59-A6C34878D82A}">
                    <a16:rowId xmlns:a16="http://schemas.microsoft.com/office/drawing/2014/main" xmlns="" val="844561044"/>
                  </a:ext>
                </a:extLst>
              </a:tr>
              <a:tr h="192925">
                <a:tc>
                  <a:txBody>
                    <a:bodyPr/>
                    <a:lstStyle/>
                    <a:p>
                      <a:pPr algn="ctr"/>
                      <a:r>
                        <a:rPr lang="en-IN" sz="1200" b="1">
                          <a:solidFill>
                            <a:srgbClr val="004C7F"/>
                          </a:solidFill>
                          <a:effectLst/>
                          <a:latin typeface="Aller"/>
                        </a:rPr>
                        <a:t>ID </a:t>
                      </a:r>
                      <a:endParaRPr lang="en-IN" sz="1200">
                        <a:effectLst/>
                      </a:endParaRPr>
                    </a:p>
                  </a:txBody>
                  <a:tcPr anchor="ctr">
                    <a:lnL w="3175" cap="flat" cmpd="sng" algn="ctr">
                      <a:solidFill>
                        <a:srgbClr val="BCBCBC"/>
                      </a:solidFill>
                      <a:prstDash val="solid"/>
                      <a:round/>
                      <a:headEnd type="none" w="med" len="med"/>
                      <a:tailEnd type="none" w="med" len="med"/>
                    </a:lnL>
                    <a:lnR w="9525" cap="flat" cmpd="sng" algn="ctr">
                      <a:solidFill>
                        <a:srgbClr val="3F3F3F"/>
                      </a:solidFill>
                      <a:prstDash val="solid"/>
                      <a:round/>
                      <a:headEnd type="none" w="med" len="med"/>
                      <a:tailEnd type="none" w="med" len="med"/>
                    </a:lnR>
                    <a:lnT w="9525" cap="flat" cmpd="sng" algn="ctr">
                      <a:solidFill>
                        <a:srgbClr val="3F3F3F"/>
                      </a:solidFill>
                      <a:prstDash val="solid"/>
                      <a:round/>
                      <a:headEnd type="none" w="med" len="med"/>
                      <a:tailEnd type="none" w="med" len="med"/>
                    </a:lnT>
                    <a:lnB w="3175" cap="flat" cmpd="sng" algn="ctr">
                      <a:solidFill>
                        <a:srgbClr val="BCBCBC"/>
                      </a:solidFill>
                      <a:prstDash val="solid"/>
                      <a:round/>
                      <a:headEnd type="none" w="med" len="med"/>
                      <a:tailEnd type="none" w="med" len="med"/>
                    </a:lnB>
                    <a:solidFill>
                      <a:srgbClr val="FCFFFF"/>
                    </a:solidFill>
                  </a:tcPr>
                </a:tc>
                <a:tc>
                  <a:txBody>
                    <a:bodyPr/>
                    <a:lstStyle/>
                    <a:p>
                      <a:pPr algn="ctr"/>
                      <a:r>
                        <a:rPr lang="en-IN" sz="1200" dirty="0">
                          <a:effectLst/>
                          <a:latin typeface="Aller"/>
                        </a:rPr>
                        <a:t>50,553</a:t>
                      </a:r>
                      <a:endParaRPr lang="en-IN" sz="1200" dirty="0">
                        <a:effectLst/>
                      </a:endParaRPr>
                    </a:p>
                  </a:txBody>
                  <a:tcPr anchor="ctr">
                    <a:lnL w="9525" cap="flat" cmpd="sng" algn="ctr">
                      <a:solidFill>
                        <a:srgbClr val="3F3F3F"/>
                      </a:solidFill>
                      <a:prstDash val="solid"/>
                      <a:round/>
                      <a:headEnd type="none" w="med" len="med"/>
                      <a:tailEnd type="none" w="med" len="med"/>
                    </a:lnL>
                    <a:lnR w="3175" cap="flat" cmpd="sng" algn="ctr">
                      <a:solidFill>
                        <a:srgbClr val="BCBCBC"/>
                      </a:solidFill>
                      <a:prstDash val="solid"/>
                      <a:round/>
                      <a:headEnd type="none" w="med" len="med"/>
                      <a:tailEnd type="none" w="med" len="med"/>
                    </a:lnR>
                    <a:lnT w="9525" cap="flat" cmpd="sng" algn="ctr">
                      <a:solidFill>
                        <a:srgbClr val="3F3F3F"/>
                      </a:solidFill>
                      <a:prstDash val="solid"/>
                      <a:round/>
                      <a:headEnd type="none" w="med" len="med"/>
                      <a:tailEnd type="none" w="med" len="med"/>
                    </a:lnT>
                    <a:lnB w="3175" cap="flat" cmpd="sng" algn="ctr">
                      <a:solidFill>
                        <a:srgbClr val="BCBCBC"/>
                      </a:solidFill>
                      <a:prstDash val="solid"/>
                      <a:round/>
                      <a:headEnd type="none" w="med" len="med"/>
                      <a:tailEnd type="none" w="med" len="med"/>
                    </a:lnB>
                    <a:solidFill>
                      <a:srgbClr val="FFFFFF"/>
                    </a:solidFill>
                  </a:tcPr>
                </a:tc>
                <a:extLst>
                  <a:ext uri="{0D108BD9-81ED-4DB2-BD59-A6C34878D82A}">
                    <a16:rowId xmlns:a16="http://schemas.microsoft.com/office/drawing/2014/main" xmlns="" val="968323740"/>
                  </a:ext>
                </a:extLst>
              </a:tr>
              <a:tr h="192925">
                <a:tc>
                  <a:txBody>
                    <a:bodyPr/>
                    <a:lstStyle/>
                    <a:p>
                      <a:pPr algn="ctr"/>
                      <a:r>
                        <a:rPr lang="en-IN" sz="1200" b="1" dirty="0">
                          <a:solidFill>
                            <a:srgbClr val="004C7F"/>
                          </a:solidFill>
                          <a:effectLst/>
                          <a:latin typeface="Aller"/>
                        </a:rPr>
                        <a:t>Duration </a:t>
                      </a:r>
                      <a:endParaRPr lang="en-IN" sz="1200" dirty="0">
                        <a:effectLst/>
                      </a:endParaRPr>
                    </a:p>
                  </a:txBody>
                  <a:tcPr anchor="ctr">
                    <a:lnL w="3175" cap="flat" cmpd="sng" algn="ctr">
                      <a:solidFill>
                        <a:srgbClr val="BCBCBC"/>
                      </a:solidFill>
                      <a:prstDash val="solid"/>
                      <a:round/>
                      <a:headEnd type="none" w="med" len="med"/>
                      <a:tailEnd type="none" w="med" len="med"/>
                    </a:lnL>
                    <a:lnR w="9525" cap="flat" cmpd="sng" algn="ctr">
                      <a:solidFill>
                        <a:srgbClr val="3F3F3F"/>
                      </a:solidFill>
                      <a:prstDash val="solid"/>
                      <a:round/>
                      <a:headEnd type="none" w="med" len="med"/>
                      <a:tailEnd type="none" w="med" len="med"/>
                    </a:lnR>
                    <a:lnT w="3175" cap="flat" cmpd="sng" algn="ctr">
                      <a:solidFill>
                        <a:srgbClr val="BCBCBC"/>
                      </a:solidFill>
                      <a:prstDash val="solid"/>
                      <a:round/>
                      <a:headEnd type="none" w="med" len="med"/>
                      <a:tailEnd type="none" w="med" len="med"/>
                    </a:lnT>
                    <a:lnB w="3175" cap="flat" cmpd="sng" algn="ctr">
                      <a:solidFill>
                        <a:srgbClr val="BCBCBC"/>
                      </a:solidFill>
                      <a:prstDash val="solid"/>
                      <a:round/>
                      <a:headEnd type="none" w="med" len="med"/>
                      <a:tailEnd type="none" w="med" len="med"/>
                    </a:lnB>
                    <a:solidFill>
                      <a:srgbClr val="FCFFFF"/>
                    </a:solidFill>
                  </a:tcPr>
                </a:tc>
                <a:tc>
                  <a:txBody>
                    <a:bodyPr/>
                    <a:lstStyle/>
                    <a:p>
                      <a:pPr algn="ctr"/>
                      <a:r>
                        <a:rPr lang="en-IN" sz="1200" dirty="0">
                          <a:effectLst/>
                          <a:latin typeface="Aller"/>
                        </a:rPr>
                        <a:t>444 </a:t>
                      </a:r>
                      <a:endParaRPr lang="en-IN" sz="1200" dirty="0">
                        <a:effectLst/>
                      </a:endParaRPr>
                    </a:p>
                  </a:txBody>
                  <a:tcPr anchor="ctr">
                    <a:lnL w="9525" cap="flat" cmpd="sng" algn="ctr">
                      <a:solidFill>
                        <a:srgbClr val="3F3F3F"/>
                      </a:solidFill>
                      <a:prstDash val="solid"/>
                      <a:round/>
                      <a:headEnd type="none" w="med" len="med"/>
                      <a:tailEnd type="none" w="med" len="med"/>
                    </a:lnL>
                    <a:lnR w="3175" cap="flat" cmpd="sng" algn="ctr">
                      <a:solidFill>
                        <a:srgbClr val="BCBCBC"/>
                      </a:solidFill>
                      <a:prstDash val="solid"/>
                      <a:round/>
                      <a:headEnd type="none" w="med" len="med"/>
                      <a:tailEnd type="none" w="med" len="med"/>
                    </a:lnR>
                    <a:lnT w="3175" cap="flat" cmpd="sng" algn="ctr">
                      <a:solidFill>
                        <a:srgbClr val="BCBCBC"/>
                      </a:solidFill>
                      <a:prstDash val="solid"/>
                      <a:round/>
                      <a:headEnd type="none" w="med" len="med"/>
                      <a:tailEnd type="none" w="med" len="med"/>
                    </a:lnT>
                    <a:lnB w="3175" cap="flat" cmpd="sng" algn="ctr">
                      <a:solidFill>
                        <a:srgbClr val="BCBCBC"/>
                      </a:solidFill>
                      <a:prstDash val="solid"/>
                      <a:round/>
                      <a:headEnd type="none" w="med" len="med"/>
                      <a:tailEnd type="none" w="med" len="med"/>
                    </a:lnB>
                    <a:solidFill>
                      <a:srgbClr val="EAEAEA"/>
                    </a:solidFill>
                  </a:tcPr>
                </a:tc>
                <a:extLst>
                  <a:ext uri="{0D108BD9-81ED-4DB2-BD59-A6C34878D82A}">
                    <a16:rowId xmlns:a16="http://schemas.microsoft.com/office/drawing/2014/main" xmlns="" val="711013062"/>
                  </a:ext>
                </a:extLst>
              </a:tr>
              <a:tr h="192925">
                <a:tc>
                  <a:txBody>
                    <a:bodyPr/>
                    <a:lstStyle/>
                    <a:p>
                      <a:pPr algn="ctr"/>
                      <a:r>
                        <a:rPr lang="en-IN" sz="1200" b="1">
                          <a:solidFill>
                            <a:srgbClr val="004C7F"/>
                          </a:solidFill>
                          <a:effectLst/>
                          <a:latin typeface="Aller"/>
                        </a:rPr>
                        <a:t>Net Sales </a:t>
                      </a:r>
                      <a:endParaRPr lang="en-IN" sz="1200">
                        <a:effectLst/>
                      </a:endParaRPr>
                    </a:p>
                  </a:txBody>
                  <a:tcPr anchor="ctr">
                    <a:lnL w="3175" cap="flat" cmpd="sng" algn="ctr">
                      <a:solidFill>
                        <a:srgbClr val="BCBCBC"/>
                      </a:solidFill>
                      <a:prstDash val="solid"/>
                      <a:round/>
                      <a:headEnd type="none" w="med" len="med"/>
                      <a:tailEnd type="none" w="med" len="med"/>
                    </a:lnL>
                    <a:lnR w="9525" cap="flat" cmpd="sng" algn="ctr">
                      <a:solidFill>
                        <a:srgbClr val="3F3F3F"/>
                      </a:solidFill>
                      <a:prstDash val="solid"/>
                      <a:round/>
                      <a:headEnd type="none" w="med" len="med"/>
                      <a:tailEnd type="none" w="med" len="med"/>
                    </a:lnR>
                    <a:lnT w="3175" cap="flat" cmpd="sng" algn="ctr">
                      <a:solidFill>
                        <a:srgbClr val="BCBCBC"/>
                      </a:solidFill>
                      <a:prstDash val="solid"/>
                      <a:round/>
                      <a:headEnd type="none" w="med" len="med"/>
                      <a:tailEnd type="none" w="med" len="med"/>
                    </a:lnT>
                    <a:lnB w="3175" cap="flat" cmpd="sng" algn="ctr">
                      <a:solidFill>
                        <a:srgbClr val="BCBCBC"/>
                      </a:solidFill>
                      <a:prstDash val="solid"/>
                      <a:round/>
                      <a:headEnd type="none" w="med" len="med"/>
                      <a:tailEnd type="none" w="med" len="med"/>
                    </a:lnB>
                    <a:solidFill>
                      <a:srgbClr val="FCFFFF"/>
                    </a:solidFill>
                  </a:tcPr>
                </a:tc>
                <a:tc>
                  <a:txBody>
                    <a:bodyPr/>
                    <a:lstStyle/>
                    <a:p>
                      <a:pPr algn="ctr"/>
                      <a:r>
                        <a:rPr lang="en-IN" sz="1200" dirty="0">
                          <a:effectLst/>
                          <a:latin typeface="Aller"/>
                        </a:rPr>
                        <a:t>1,053 </a:t>
                      </a:r>
                      <a:endParaRPr lang="en-IN" sz="1200" dirty="0">
                        <a:effectLst/>
                      </a:endParaRPr>
                    </a:p>
                  </a:txBody>
                  <a:tcPr anchor="ctr">
                    <a:lnL w="9525" cap="flat" cmpd="sng" algn="ctr">
                      <a:solidFill>
                        <a:srgbClr val="3F3F3F"/>
                      </a:solidFill>
                      <a:prstDash val="solid"/>
                      <a:round/>
                      <a:headEnd type="none" w="med" len="med"/>
                      <a:tailEnd type="none" w="med" len="med"/>
                    </a:lnL>
                    <a:lnR w="3175" cap="flat" cmpd="sng" algn="ctr">
                      <a:solidFill>
                        <a:srgbClr val="BCBCBC"/>
                      </a:solidFill>
                      <a:prstDash val="solid"/>
                      <a:round/>
                      <a:headEnd type="none" w="med" len="med"/>
                      <a:tailEnd type="none" w="med" len="med"/>
                    </a:lnR>
                    <a:lnT w="3175" cap="flat" cmpd="sng" algn="ctr">
                      <a:solidFill>
                        <a:srgbClr val="BCBCBC"/>
                      </a:solidFill>
                      <a:prstDash val="solid"/>
                      <a:round/>
                      <a:headEnd type="none" w="med" len="med"/>
                      <a:tailEnd type="none" w="med" len="med"/>
                    </a:lnT>
                    <a:lnB w="3175" cap="flat" cmpd="sng" algn="ctr">
                      <a:solidFill>
                        <a:srgbClr val="BCBCBC"/>
                      </a:solidFill>
                      <a:prstDash val="solid"/>
                      <a:round/>
                      <a:headEnd type="none" w="med" len="med"/>
                      <a:tailEnd type="none" w="med" len="med"/>
                    </a:lnB>
                    <a:solidFill>
                      <a:srgbClr val="FFFFFF"/>
                    </a:solidFill>
                  </a:tcPr>
                </a:tc>
                <a:extLst>
                  <a:ext uri="{0D108BD9-81ED-4DB2-BD59-A6C34878D82A}">
                    <a16:rowId xmlns:a16="http://schemas.microsoft.com/office/drawing/2014/main" xmlns="" val="1538578827"/>
                  </a:ext>
                </a:extLst>
              </a:tr>
              <a:tr h="321541">
                <a:tc>
                  <a:txBody>
                    <a:bodyPr/>
                    <a:lstStyle/>
                    <a:p>
                      <a:pPr algn="ctr"/>
                      <a:r>
                        <a:rPr lang="en-IN" sz="1200" b="1">
                          <a:solidFill>
                            <a:srgbClr val="004C7F"/>
                          </a:solidFill>
                          <a:effectLst/>
                          <a:latin typeface="Aller"/>
                        </a:rPr>
                        <a:t>Commision (in value) </a:t>
                      </a:r>
                      <a:endParaRPr lang="en-IN" sz="1200">
                        <a:effectLst/>
                      </a:endParaRPr>
                    </a:p>
                  </a:txBody>
                  <a:tcPr anchor="ctr">
                    <a:lnL w="3175" cap="flat" cmpd="sng" algn="ctr">
                      <a:solidFill>
                        <a:srgbClr val="BCBCBC"/>
                      </a:solidFill>
                      <a:prstDash val="solid"/>
                      <a:round/>
                      <a:headEnd type="none" w="med" len="med"/>
                      <a:tailEnd type="none" w="med" len="med"/>
                    </a:lnL>
                    <a:lnR w="9525" cap="flat" cmpd="sng" algn="ctr">
                      <a:solidFill>
                        <a:srgbClr val="3F3F3F"/>
                      </a:solidFill>
                      <a:prstDash val="solid"/>
                      <a:round/>
                      <a:headEnd type="none" w="med" len="med"/>
                      <a:tailEnd type="none" w="med" len="med"/>
                    </a:lnR>
                    <a:lnT w="3175" cap="flat" cmpd="sng" algn="ctr">
                      <a:solidFill>
                        <a:srgbClr val="BCBCBC"/>
                      </a:solidFill>
                      <a:prstDash val="solid"/>
                      <a:round/>
                      <a:headEnd type="none" w="med" len="med"/>
                      <a:tailEnd type="none" w="med" len="med"/>
                    </a:lnT>
                    <a:lnB w="3175" cap="flat" cmpd="sng" algn="ctr">
                      <a:solidFill>
                        <a:srgbClr val="BCBCBC"/>
                      </a:solidFill>
                      <a:prstDash val="solid"/>
                      <a:round/>
                      <a:headEnd type="none" w="med" len="med"/>
                      <a:tailEnd type="none" w="med" len="med"/>
                    </a:lnB>
                    <a:solidFill>
                      <a:srgbClr val="FCFFFF"/>
                    </a:solidFill>
                  </a:tcPr>
                </a:tc>
                <a:tc>
                  <a:txBody>
                    <a:bodyPr/>
                    <a:lstStyle/>
                    <a:p>
                      <a:pPr algn="ctr"/>
                      <a:r>
                        <a:rPr lang="en-IN" sz="1200" dirty="0">
                          <a:effectLst/>
                          <a:latin typeface="Aller"/>
                        </a:rPr>
                        <a:t>964</a:t>
                      </a:r>
                      <a:endParaRPr lang="en-IN" sz="1200" dirty="0">
                        <a:effectLst/>
                      </a:endParaRPr>
                    </a:p>
                  </a:txBody>
                  <a:tcPr anchor="ctr">
                    <a:lnL w="9525" cap="flat" cmpd="sng" algn="ctr">
                      <a:solidFill>
                        <a:srgbClr val="3F3F3F"/>
                      </a:solidFill>
                      <a:prstDash val="solid"/>
                      <a:round/>
                      <a:headEnd type="none" w="med" len="med"/>
                      <a:tailEnd type="none" w="med" len="med"/>
                    </a:lnL>
                    <a:lnR w="3175" cap="flat" cmpd="sng" algn="ctr">
                      <a:solidFill>
                        <a:srgbClr val="BCBCBC"/>
                      </a:solidFill>
                      <a:prstDash val="solid"/>
                      <a:round/>
                      <a:headEnd type="none" w="med" len="med"/>
                      <a:tailEnd type="none" w="med" len="med"/>
                    </a:lnR>
                    <a:lnT w="3175" cap="flat" cmpd="sng" algn="ctr">
                      <a:solidFill>
                        <a:srgbClr val="BCBCBC"/>
                      </a:solidFill>
                      <a:prstDash val="solid"/>
                      <a:round/>
                      <a:headEnd type="none" w="med" len="med"/>
                      <a:tailEnd type="none" w="med" len="med"/>
                    </a:lnT>
                    <a:lnB w="3175" cap="flat" cmpd="sng" algn="ctr">
                      <a:solidFill>
                        <a:srgbClr val="BCBCBC"/>
                      </a:solidFill>
                      <a:prstDash val="solid"/>
                      <a:round/>
                      <a:headEnd type="none" w="med" len="med"/>
                      <a:tailEnd type="none" w="med" len="med"/>
                    </a:lnB>
                    <a:solidFill>
                      <a:srgbClr val="EAEAEA"/>
                    </a:solidFill>
                  </a:tcPr>
                </a:tc>
                <a:extLst>
                  <a:ext uri="{0D108BD9-81ED-4DB2-BD59-A6C34878D82A}">
                    <a16:rowId xmlns:a16="http://schemas.microsoft.com/office/drawing/2014/main" xmlns="" val="3105904396"/>
                  </a:ext>
                </a:extLst>
              </a:tr>
              <a:tr h="192925">
                <a:tc>
                  <a:txBody>
                    <a:bodyPr/>
                    <a:lstStyle/>
                    <a:p>
                      <a:pPr algn="ctr"/>
                      <a:r>
                        <a:rPr lang="en-IN" sz="1200" b="1" dirty="0">
                          <a:solidFill>
                            <a:srgbClr val="004C7F"/>
                          </a:solidFill>
                          <a:effectLst/>
                          <a:latin typeface="Aller"/>
                        </a:rPr>
                        <a:t>Age </a:t>
                      </a:r>
                      <a:endParaRPr lang="en-IN" sz="1200" dirty="0">
                        <a:effectLst/>
                      </a:endParaRPr>
                    </a:p>
                  </a:txBody>
                  <a:tcPr anchor="ctr">
                    <a:lnL w="3175" cap="flat" cmpd="sng" algn="ctr">
                      <a:solidFill>
                        <a:srgbClr val="BCBCBC"/>
                      </a:solidFill>
                      <a:prstDash val="solid"/>
                      <a:round/>
                      <a:headEnd type="none" w="med" len="med"/>
                      <a:tailEnd type="none" w="med" len="med"/>
                    </a:lnL>
                    <a:lnR w="9525" cap="flat" cmpd="sng" algn="ctr">
                      <a:solidFill>
                        <a:srgbClr val="3F3F3F"/>
                      </a:solidFill>
                      <a:prstDash val="solid"/>
                      <a:round/>
                      <a:headEnd type="none" w="med" len="med"/>
                      <a:tailEnd type="none" w="med" len="med"/>
                    </a:lnR>
                    <a:lnT w="3175" cap="flat" cmpd="sng" algn="ctr">
                      <a:solidFill>
                        <a:srgbClr val="BCBCBC"/>
                      </a:solidFill>
                      <a:prstDash val="solid"/>
                      <a:round/>
                      <a:headEnd type="none" w="med" len="med"/>
                      <a:tailEnd type="none" w="med" len="med"/>
                    </a:lnT>
                    <a:lnB w="3175" cap="flat" cmpd="sng" algn="ctr">
                      <a:solidFill>
                        <a:srgbClr val="BCBCBC"/>
                      </a:solidFill>
                      <a:prstDash val="solid"/>
                      <a:round/>
                      <a:headEnd type="none" w="med" len="med"/>
                      <a:tailEnd type="none" w="med" len="med"/>
                    </a:lnB>
                    <a:solidFill>
                      <a:srgbClr val="FCFFFF"/>
                    </a:solidFill>
                  </a:tcPr>
                </a:tc>
                <a:tc>
                  <a:txBody>
                    <a:bodyPr/>
                    <a:lstStyle/>
                    <a:p>
                      <a:pPr algn="ctr"/>
                      <a:r>
                        <a:rPr lang="en-IN" sz="1200" dirty="0">
                          <a:effectLst/>
                          <a:latin typeface="Aller"/>
                        </a:rPr>
                        <a:t>88 </a:t>
                      </a:r>
                      <a:endParaRPr lang="en-IN" sz="1200" dirty="0">
                        <a:effectLst/>
                      </a:endParaRPr>
                    </a:p>
                  </a:txBody>
                  <a:tcPr anchor="ctr">
                    <a:lnL w="9525" cap="flat" cmpd="sng" algn="ctr">
                      <a:solidFill>
                        <a:srgbClr val="3F3F3F"/>
                      </a:solidFill>
                      <a:prstDash val="solid"/>
                      <a:round/>
                      <a:headEnd type="none" w="med" len="med"/>
                      <a:tailEnd type="none" w="med" len="med"/>
                    </a:lnL>
                    <a:lnR w="3175" cap="flat" cmpd="sng" algn="ctr">
                      <a:solidFill>
                        <a:srgbClr val="BCBCBC"/>
                      </a:solidFill>
                      <a:prstDash val="solid"/>
                      <a:round/>
                      <a:headEnd type="none" w="med" len="med"/>
                      <a:tailEnd type="none" w="med" len="med"/>
                    </a:lnR>
                    <a:lnT w="3175" cap="flat" cmpd="sng" algn="ctr">
                      <a:solidFill>
                        <a:srgbClr val="BCBCBC"/>
                      </a:solidFill>
                      <a:prstDash val="solid"/>
                      <a:round/>
                      <a:headEnd type="none" w="med" len="med"/>
                      <a:tailEnd type="none" w="med" len="med"/>
                    </a:lnT>
                    <a:lnB w="3175" cap="flat" cmpd="sng" algn="ctr">
                      <a:solidFill>
                        <a:srgbClr val="BCBCBC"/>
                      </a:solidFill>
                      <a:prstDash val="solid"/>
                      <a:round/>
                      <a:headEnd type="none" w="med" len="med"/>
                      <a:tailEnd type="none" w="med" len="med"/>
                    </a:lnB>
                    <a:solidFill>
                      <a:srgbClr val="FFFFFF"/>
                    </a:solidFill>
                  </a:tcPr>
                </a:tc>
                <a:extLst>
                  <a:ext uri="{0D108BD9-81ED-4DB2-BD59-A6C34878D82A}">
                    <a16:rowId xmlns:a16="http://schemas.microsoft.com/office/drawing/2014/main" xmlns="" val="4058313962"/>
                  </a:ext>
                </a:extLst>
              </a:tr>
            </a:tbl>
          </a:graphicData>
        </a:graphic>
      </p:graphicFrame>
      <p:graphicFrame>
        <p:nvGraphicFramePr>
          <p:cNvPr id="6" name="Table 5">
            <a:extLst>
              <a:ext uri="{FF2B5EF4-FFF2-40B4-BE49-F238E27FC236}">
                <a16:creationId xmlns:a16="http://schemas.microsoft.com/office/drawing/2014/main" xmlns="" id="{126440F2-4B7F-4B4B-9891-05CDC4E5FAC1}"/>
              </a:ext>
            </a:extLst>
          </p:cNvPr>
          <p:cNvGraphicFramePr>
            <a:graphicFrameLocks noGrp="1"/>
          </p:cNvGraphicFramePr>
          <p:nvPr>
            <p:extLst>
              <p:ext uri="{D42A27DB-BD31-4B8C-83A1-F6EECF244321}">
                <p14:modId xmlns:p14="http://schemas.microsoft.com/office/powerpoint/2010/main" val="1375341843"/>
              </p:ext>
            </p:extLst>
          </p:nvPr>
        </p:nvGraphicFramePr>
        <p:xfrm>
          <a:off x="1701800" y="5007069"/>
          <a:ext cx="3022602" cy="2011680"/>
        </p:xfrm>
        <a:graphic>
          <a:graphicData uri="http://schemas.openxmlformats.org/drawingml/2006/table">
            <a:tbl>
              <a:tblPr/>
              <a:tblGrid>
                <a:gridCol w="1511301">
                  <a:extLst>
                    <a:ext uri="{9D8B030D-6E8A-4147-A177-3AD203B41FA5}">
                      <a16:colId xmlns:a16="http://schemas.microsoft.com/office/drawing/2014/main" xmlns="" val="4169626288"/>
                    </a:ext>
                  </a:extLst>
                </a:gridCol>
                <a:gridCol w="1511301">
                  <a:extLst>
                    <a:ext uri="{9D8B030D-6E8A-4147-A177-3AD203B41FA5}">
                      <a16:colId xmlns:a16="http://schemas.microsoft.com/office/drawing/2014/main" xmlns="" val="1571615272"/>
                    </a:ext>
                  </a:extLst>
                </a:gridCol>
              </a:tblGrid>
              <a:tr h="256492">
                <a:tc>
                  <a:txBody>
                    <a:bodyPr/>
                    <a:lstStyle/>
                    <a:p>
                      <a:r>
                        <a:rPr lang="en-IN" sz="1200" b="1" dirty="0">
                          <a:solidFill>
                            <a:schemeClr val="tx1"/>
                          </a:solidFill>
                          <a:effectLst/>
                          <a:latin typeface="Aller"/>
                        </a:rPr>
                        <a:t>Categorical Feature </a:t>
                      </a:r>
                      <a:endParaRPr lang="en-IN" sz="1200" dirty="0">
                        <a:solidFill>
                          <a:schemeClr val="tx1"/>
                        </a:solidFill>
                        <a:effectLst/>
                      </a:endParaRPr>
                    </a:p>
                  </a:txBody>
                  <a:tcPr anchor="ctr">
                    <a:lnL w="3175" cap="flat" cmpd="sng" algn="ctr">
                      <a:solidFill>
                        <a:srgbClr val="BCBCBC"/>
                      </a:solidFill>
                      <a:prstDash val="solid"/>
                      <a:round/>
                      <a:headEnd type="none" w="med" len="med"/>
                      <a:tailEnd type="none" w="med" len="med"/>
                    </a:lnL>
                    <a:lnR w="9525" cap="flat" cmpd="sng" algn="ctr">
                      <a:solidFill>
                        <a:srgbClr val="B2B2B2"/>
                      </a:solidFill>
                      <a:prstDash val="solid"/>
                      <a:round/>
                      <a:headEnd type="none" w="med" len="med"/>
                      <a:tailEnd type="none" w="med" len="med"/>
                    </a:lnR>
                    <a:lnT w="3175" cap="flat" cmpd="sng" algn="ctr">
                      <a:solidFill>
                        <a:srgbClr val="BCBCBC"/>
                      </a:solidFill>
                      <a:prstDash val="solid"/>
                      <a:round/>
                      <a:headEnd type="none" w="med" len="med"/>
                      <a:tailEnd type="none" w="med" len="med"/>
                    </a:lnT>
                    <a:lnB w="9525" cap="flat" cmpd="sng" algn="ctr">
                      <a:solidFill>
                        <a:srgbClr val="3F3F3F"/>
                      </a:solidFill>
                      <a:prstDash val="solid"/>
                      <a:round/>
                      <a:headEnd type="none" w="med" len="med"/>
                      <a:tailEnd type="none" w="med" len="med"/>
                    </a:lnB>
                    <a:solidFill>
                      <a:srgbClr val="FCFFFF"/>
                    </a:solidFill>
                  </a:tcPr>
                </a:tc>
                <a:tc>
                  <a:txBody>
                    <a:bodyPr/>
                    <a:lstStyle/>
                    <a:p>
                      <a:r>
                        <a:rPr lang="en-IN" sz="1200" b="1" dirty="0">
                          <a:solidFill>
                            <a:schemeClr val="tx1"/>
                          </a:solidFill>
                          <a:effectLst/>
                          <a:latin typeface="Aller"/>
                        </a:rPr>
                        <a:t>No. of unique labels </a:t>
                      </a:r>
                      <a:endParaRPr lang="en-IN" sz="1200" dirty="0">
                        <a:solidFill>
                          <a:schemeClr val="tx1"/>
                        </a:solidFill>
                        <a:effectLst/>
                      </a:endParaRPr>
                    </a:p>
                  </a:txBody>
                  <a:tcPr anchor="ctr">
                    <a:lnL w="9525" cap="flat" cmpd="sng" algn="ctr">
                      <a:solidFill>
                        <a:srgbClr val="B2B2B2"/>
                      </a:solidFill>
                      <a:prstDash val="solid"/>
                      <a:round/>
                      <a:headEnd type="none" w="med" len="med"/>
                      <a:tailEnd type="none" w="med" len="med"/>
                    </a:lnL>
                    <a:lnR w="3175" cap="flat" cmpd="sng" algn="ctr">
                      <a:solidFill>
                        <a:srgbClr val="BCBCBC"/>
                      </a:solidFill>
                      <a:prstDash val="solid"/>
                      <a:round/>
                      <a:headEnd type="none" w="med" len="med"/>
                      <a:tailEnd type="none" w="med" len="med"/>
                    </a:lnR>
                    <a:lnT w="3175" cap="flat" cmpd="sng" algn="ctr">
                      <a:solidFill>
                        <a:srgbClr val="BCBCBC"/>
                      </a:solidFill>
                      <a:prstDash val="solid"/>
                      <a:round/>
                      <a:headEnd type="none" w="med" len="med"/>
                      <a:tailEnd type="none" w="med" len="med"/>
                    </a:lnT>
                    <a:lnB w="9525" cap="flat" cmpd="sng" algn="ctr">
                      <a:solidFill>
                        <a:srgbClr val="3F3F3F"/>
                      </a:solidFill>
                      <a:prstDash val="solid"/>
                      <a:round/>
                      <a:headEnd type="none" w="med" len="med"/>
                      <a:tailEnd type="none" w="med" len="med"/>
                    </a:lnB>
                    <a:solidFill>
                      <a:srgbClr val="FCFFFF"/>
                    </a:solidFill>
                  </a:tcPr>
                </a:tc>
                <a:extLst>
                  <a:ext uri="{0D108BD9-81ED-4DB2-BD59-A6C34878D82A}">
                    <a16:rowId xmlns:a16="http://schemas.microsoft.com/office/drawing/2014/main" xmlns="" val="2207836759"/>
                  </a:ext>
                </a:extLst>
              </a:tr>
              <a:tr h="256492">
                <a:tc>
                  <a:txBody>
                    <a:bodyPr/>
                    <a:lstStyle/>
                    <a:p>
                      <a:pPr algn="ctr"/>
                      <a:r>
                        <a:rPr lang="en-IN" sz="1200" b="1">
                          <a:solidFill>
                            <a:srgbClr val="004C7F"/>
                          </a:solidFill>
                          <a:effectLst/>
                          <a:latin typeface="Aller"/>
                        </a:rPr>
                        <a:t>Agency </a:t>
                      </a:r>
                      <a:endParaRPr lang="en-IN" sz="1200">
                        <a:effectLst/>
                      </a:endParaRPr>
                    </a:p>
                  </a:txBody>
                  <a:tcPr anchor="ctr">
                    <a:lnL w="3175" cap="flat" cmpd="sng" algn="ctr">
                      <a:solidFill>
                        <a:srgbClr val="BCBCBC"/>
                      </a:solidFill>
                      <a:prstDash val="solid"/>
                      <a:round/>
                      <a:headEnd type="none" w="med" len="med"/>
                      <a:tailEnd type="none" w="med" len="med"/>
                    </a:lnL>
                    <a:lnR w="9525" cap="flat" cmpd="sng" algn="ctr">
                      <a:solidFill>
                        <a:srgbClr val="3F3F3F"/>
                      </a:solidFill>
                      <a:prstDash val="solid"/>
                      <a:round/>
                      <a:headEnd type="none" w="med" len="med"/>
                      <a:tailEnd type="none" w="med" len="med"/>
                    </a:lnR>
                    <a:lnT w="9525" cap="flat" cmpd="sng" algn="ctr">
                      <a:solidFill>
                        <a:srgbClr val="3F3F3F"/>
                      </a:solidFill>
                      <a:prstDash val="solid"/>
                      <a:round/>
                      <a:headEnd type="none" w="med" len="med"/>
                      <a:tailEnd type="none" w="med" len="med"/>
                    </a:lnT>
                    <a:lnB w="3175" cap="flat" cmpd="sng" algn="ctr">
                      <a:solidFill>
                        <a:srgbClr val="BCBCBC"/>
                      </a:solidFill>
                      <a:prstDash val="solid"/>
                      <a:round/>
                      <a:headEnd type="none" w="med" len="med"/>
                      <a:tailEnd type="none" w="med" len="med"/>
                    </a:lnB>
                    <a:solidFill>
                      <a:srgbClr val="FCFFFF"/>
                    </a:solidFill>
                  </a:tcPr>
                </a:tc>
                <a:tc>
                  <a:txBody>
                    <a:bodyPr/>
                    <a:lstStyle/>
                    <a:p>
                      <a:pPr algn="ctr"/>
                      <a:r>
                        <a:rPr lang="en-IN" sz="1200" dirty="0">
                          <a:effectLst/>
                          <a:latin typeface="Aller"/>
                        </a:rPr>
                        <a:t>16 </a:t>
                      </a:r>
                      <a:endParaRPr lang="en-IN" sz="1200" dirty="0">
                        <a:effectLst/>
                      </a:endParaRPr>
                    </a:p>
                  </a:txBody>
                  <a:tcPr anchor="ctr">
                    <a:lnL w="9525" cap="flat" cmpd="sng" algn="ctr">
                      <a:solidFill>
                        <a:srgbClr val="3F3F3F"/>
                      </a:solidFill>
                      <a:prstDash val="solid"/>
                      <a:round/>
                      <a:headEnd type="none" w="med" len="med"/>
                      <a:tailEnd type="none" w="med" len="med"/>
                    </a:lnL>
                    <a:lnR w="3175" cap="flat" cmpd="sng" algn="ctr">
                      <a:solidFill>
                        <a:srgbClr val="BCBCBC"/>
                      </a:solidFill>
                      <a:prstDash val="solid"/>
                      <a:round/>
                      <a:headEnd type="none" w="med" len="med"/>
                      <a:tailEnd type="none" w="med" len="med"/>
                    </a:lnR>
                    <a:lnT w="9525" cap="flat" cmpd="sng" algn="ctr">
                      <a:solidFill>
                        <a:srgbClr val="3F3F3F"/>
                      </a:solidFill>
                      <a:prstDash val="solid"/>
                      <a:round/>
                      <a:headEnd type="none" w="med" len="med"/>
                      <a:tailEnd type="none" w="med" len="med"/>
                    </a:lnT>
                    <a:lnB w="3175" cap="flat" cmpd="sng" algn="ctr">
                      <a:solidFill>
                        <a:srgbClr val="BCBCBC"/>
                      </a:solidFill>
                      <a:prstDash val="solid"/>
                      <a:round/>
                      <a:headEnd type="none" w="med" len="med"/>
                      <a:tailEnd type="none" w="med" len="med"/>
                    </a:lnB>
                    <a:solidFill>
                      <a:srgbClr val="FFFFFF"/>
                    </a:solidFill>
                  </a:tcPr>
                </a:tc>
                <a:extLst>
                  <a:ext uri="{0D108BD9-81ED-4DB2-BD59-A6C34878D82A}">
                    <a16:rowId xmlns:a16="http://schemas.microsoft.com/office/drawing/2014/main" xmlns="" val="3921680668"/>
                  </a:ext>
                </a:extLst>
              </a:tr>
              <a:tr h="256492">
                <a:tc>
                  <a:txBody>
                    <a:bodyPr/>
                    <a:lstStyle/>
                    <a:p>
                      <a:pPr algn="ctr"/>
                      <a:r>
                        <a:rPr lang="en-IN" sz="1200" b="1">
                          <a:solidFill>
                            <a:srgbClr val="004C7F"/>
                          </a:solidFill>
                          <a:effectLst/>
                          <a:latin typeface="Aller"/>
                        </a:rPr>
                        <a:t>Agency Type </a:t>
                      </a:r>
                      <a:endParaRPr lang="en-IN" sz="1200">
                        <a:effectLst/>
                      </a:endParaRPr>
                    </a:p>
                  </a:txBody>
                  <a:tcPr anchor="ctr">
                    <a:lnL w="3175" cap="flat" cmpd="sng" algn="ctr">
                      <a:solidFill>
                        <a:srgbClr val="BCBCBC"/>
                      </a:solidFill>
                      <a:prstDash val="solid"/>
                      <a:round/>
                      <a:headEnd type="none" w="med" len="med"/>
                      <a:tailEnd type="none" w="med" len="med"/>
                    </a:lnL>
                    <a:lnR w="9525" cap="flat" cmpd="sng" algn="ctr">
                      <a:solidFill>
                        <a:srgbClr val="3F3F3F"/>
                      </a:solidFill>
                      <a:prstDash val="solid"/>
                      <a:round/>
                      <a:headEnd type="none" w="med" len="med"/>
                      <a:tailEnd type="none" w="med" len="med"/>
                    </a:lnR>
                    <a:lnT w="3175" cap="flat" cmpd="sng" algn="ctr">
                      <a:solidFill>
                        <a:srgbClr val="BCBCBC"/>
                      </a:solidFill>
                      <a:prstDash val="solid"/>
                      <a:round/>
                      <a:headEnd type="none" w="med" len="med"/>
                      <a:tailEnd type="none" w="med" len="med"/>
                    </a:lnT>
                    <a:lnB w="3175" cap="flat" cmpd="sng" algn="ctr">
                      <a:solidFill>
                        <a:srgbClr val="BCBCBC"/>
                      </a:solidFill>
                      <a:prstDash val="solid"/>
                      <a:round/>
                      <a:headEnd type="none" w="med" len="med"/>
                      <a:tailEnd type="none" w="med" len="med"/>
                    </a:lnB>
                    <a:solidFill>
                      <a:srgbClr val="FCFFFF"/>
                    </a:solidFill>
                  </a:tcPr>
                </a:tc>
                <a:tc>
                  <a:txBody>
                    <a:bodyPr/>
                    <a:lstStyle/>
                    <a:p>
                      <a:pPr algn="ctr"/>
                      <a:r>
                        <a:rPr lang="en-IN" sz="1200" dirty="0">
                          <a:effectLst/>
                          <a:latin typeface="Aller"/>
                        </a:rPr>
                        <a:t>2 </a:t>
                      </a:r>
                      <a:endParaRPr lang="en-IN" sz="1200" dirty="0">
                        <a:effectLst/>
                      </a:endParaRPr>
                    </a:p>
                  </a:txBody>
                  <a:tcPr anchor="ctr">
                    <a:lnL w="9525" cap="flat" cmpd="sng" algn="ctr">
                      <a:solidFill>
                        <a:srgbClr val="3F3F3F"/>
                      </a:solidFill>
                      <a:prstDash val="solid"/>
                      <a:round/>
                      <a:headEnd type="none" w="med" len="med"/>
                      <a:tailEnd type="none" w="med" len="med"/>
                    </a:lnL>
                    <a:lnR w="3175" cap="flat" cmpd="sng" algn="ctr">
                      <a:solidFill>
                        <a:srgbClr val="BCBCBC"/>
                      </a:solidFill>
                      <a:prstDash val="solid"/>
                      <a:round/>
                      <a:headEnd type="none" w="med" len="med"/>
                      <a:tailEnd type="none" w="med" len="med"/>
                    </a:lnR>
                    <a:lnT w="3175" cap="flat" cmpd="sng" algn="ctr">
                      <a:solidFill>
                        <a:srgbClr val="BCBCBC"/>
                      </a:solidFill>
                      <a:prstDash val="solid"/>
                      <a:round/>
                      <a:headEnd type="none" w="med" len="med"/>
                      <a:tailEnd type="none" w="med" len="med"/>
                    </a:lnT>
                    <a:lnB w="3175" cap="flat" cmpd="sng" algn="ctr">
                      <a:solidFill>
                        <a:srgbClr val="BCBCBC"/>
                      </a:solidFill>
                      <a:prstDash val="solid"/>
                      <a:round/>
                      <a:headEnd type="none" w="med" len="med"/>
                      <a:tailEnd type="none" w="med" len="med"/>
                    </a:lnB>
                    <a:solidFill>
                      <a:srgbClr val="EAEAEA"/>
                    </a:solidFill>
                  </a:tcPr>
                </a:tc>
                <a:extLst>
                  <a:ext uri="{0D108BD9-81ED-4DB2-BD59-A6C34878D82A}">
                    <a16:rowId xmlns:a16="http://schemas.microsoft.com/office/drawing/2014/main" xmlns="" val="1703346389"/>
                  </a:ext>
                </a:extLst>
              </a:tr>
              <a:tr h="256492">
                <a:tc>
                  <a:txBody>
                    <a:bodyPr/>
                    <a:lstStyle/>
                    <a:p>
                      <a:pPr algn="ctr"/>
                      <a:r>
                        <a:rPr lang="en-IN" sz="1200" b="1">
                          <a:solidFill>
                            <a:srgbClr val="004C7F"/>
                          </a:solidFill>
                          <a:effectLst/>
                          <a:latin typeface="Aller"/>
                        </a:rPr>
                        <a:t>Distribution Channel </a:t>
                      </a:r>
                      <a:endParaRPr lang="en-IN" sz="1200">
                        <a:effectLst/>
                      </a:endParaRPr>
                    </a:p>
                  </a:txBody>
                  <a:tcPr anchor="ctr">
                    <a:lnL w="3175" cap="flat" cmpd="sng" algn="ctr">
                      <a:solidFill>
                        <a:srgbClr val="BCBCBC"/>
                      </a:solidFill>
                      <a:prstDash val="solid"/>
                      <a:round/>
                      <a:headEnd type="none" w="med" len="med"/>
                      <a:tailEnd type="none" w="med" len="med"/>
                    </a:lnL>
                    <a:lnR w="9525" cap="flat" cmpd="sng" algn="ctr">
                      <a:solidFill>
                        <a:srgbClr val="3F3F3F"/>
                      </a:solidFill>
                      <a:prstDash val="solid"/>
                      <a:round/>
                      <a:headEnd type="none" w="med" len="med"/>
                      <a:tailEnd type="none" w="med" len="med"/>
                    </a:lnR>
                    <a:lnT w="3175" cap="flat" cmpd="sng" algn="ctr">
                      <a:solidFill>
                        <a:srgbClr val="BCBCBC"/>
                      </a:solidFill>
                      <a:prstDash val="solid"/>
                      <a:round/>
                      <a:headEnd type="none" w="med" len="med"/>
                      <a:tailEnd type="none" w="med" len="med"/>
                    </a:lnT>
                    <a:lnB w="3175" cap="flat" cmpd="sng" algn="ctr">
                      <a:solidFill>
                        <a:srgbClr val="BCBCBC"/>
                      </a:solidFill>
                      <a:prstDash val="solid"/>
                      <a:round/>
                      <a:headEnd type="none" w="med" len="med"/>
                      <a:tailEnd type="none" w="med" len="med"/>
                    </a:lnB>
                    <a:solidFill>
                      <a:srgbClr val="FCFFFF"/>
                    </a:solidFill>
                  </a:tcPr>
                </a:tc>
                <a:tc>
                  <a:txBody>
                    <a:bodyPr/>
                    <a:lstStyle/>
                    <a:p>
                      <a:pPr algn="ctr"/>
                      <a:r>
                        <a:rPr lang="en-IN" sz="1200">
                          <a:effectLst/>
                          <a:latin typeface="Aller"/>
                        </a:rPr>
                        <a:t>2 </a:t>
                      </a:r>
                      <a:endParaRPr lang="en-IN" sz="1200">
                        <a:effectLst/>
                      </a:endParaRPr>
                    </a:p>
                  </a:txBody>
                  <a:tcPr anchor="ctr">
                    <a:lnL w="9525" cap="flat" cmpd="sng" algn="ctr">
                      <a:solidFill>
                        <a:srgbClr val="3F3F3F"/>
                      </a:solidFill>
                      <a:prstDash val="solid"/>
                      <a:round/>
                      <a:headEnd type="none" w="med" len="med"/>
                      <a:tailEnd type="none" w="med" len="med"/>
                    </a:lnL>
                    <a:lnR w="3175" cap="flat" cmpd="sng" algn="ctr">
                      <a:solidFill>
                        <a:srgbClr val="BCBCBC"/>
                      </a:solidFill>
                      <a:prstDash val="solid"/>
                      <a:round/>
                      <a:headEnd type="none" w="med" len="med"/>
                      <a:tailEnd type="none" w="med" len="med"/>
                    </a:lnR>
                    <a:lnT w="3175" cap="flat" cmpd="sng" algn="ctr">
                      <a:solidFill>
                        <a:srgbClr val="BCBCBC"/>
                      </a:solidFill>
                      <a:prstDash val="solid"/>
                      <a:round/>
                      <a:headEnd type="none" w="med" len="med"/>
                      <a:tailEnd type="none" w="med" len="med"/>
                    </a:lnT>
                    <a:lnB w="3175" cap="flat" cmpd="sng" algn="ctr">
                      <a:solidFill>
                        <a:srgbClr val="BCBCBC"/>
                      </a:solidFill>
                      <a:prstDash val="solid"/>
                      <a:round/>
                      <a:headEnd type="none" w="med" len="med"/>
                      <a:tailEnd type="none" w="med" len="med"/>
                    </a:lnB>
                    <a:solidFill>
                      <a:srgbClr val="FFFFFF"/>
                    </a:solidFill>
                  </a:tcPr>
                </a:tc>
                <a:extLst>
                  <a:ext uri="{0D108BD9-81ED-4DB2-BD59-A6C34878D82A}">
                    <a16:rowId xmlns:a16="http://schemas.microsoft.com/office/drawing/2014/main" xmlns="" val="2570418211"/>
                  </a:ext>
                </a:extLst>
              </a:tr>
              <a:tr h="256492">
                <a:tc>
                  <a:txBody>
                    <a:bodyPr/>
                    <a:lstStyle/>
                    <a:p>
                      <a:pPr algn="ctr"/>
                      <a:r>
                        <a:rPr lang="en-IN" sz="1200" b="1">
                          <a:solidFill>
                            <a:srgbClr val="004C7F"/>
                          </a:solidFill>
                          <a:effectLst/>
                          <a:latin typeface="Aller"/>
                        </a:rPr>
                        <a:t>Product Name </a:t>
                      </a:r>
                      <a:endParaRPr lang="en-IN" sz="1200">
                        <a:effectLst/>
                      </a:endParaRPr>
                    </a:p>
                  </a:txBody>
                  <a:tcPr anchor="ctr">
                    <a:lnL w="3175" cap="flat" cmpd="sng" algn="ctr">
                      <a:solidFill>
                        <a:srgbClr val="BCBCBC"/>
                      </a:solidFill>
                      <a:prstDash val="solid"/>
                      <a:round/>
                      <a:headEnd type="none" w="med" len="med"/>
                      <a:tailEnd type="none" w="med" len="med"/>
                    </a:lnL>
                    <a:lnR w="9525" cap="flat" cmpd="sng" algn="ctr">
                      <a:solidFill>
                        <a:srgbClr val="3F3F3F"/>
                      </a:solidFill>
                      <a:prstDash val="solid"/>
                      <a:round/>
                      <a:headEnd type="none" w="med" len="med"/>
                      <a:tailEnd type="none" w="med" len="med"/>
                    </a:lnR>
                    <a:lnT w="3175" cap="flat" cmpd="sng" algn="ctr">
                      <a:solidFill>
                        <a:srgbClr val="BCBCBC"/>
                      </a:solidFill>
                      <a:prstDash val="solid"/>
                      <a:round/>
                      <a:headEnd type="none" w="med" len="med"/>
                      <a:tailEnd type="none" w="med" len="med"/>
                    </a:lnT>
                    <a:lnB w="3175" cap="flat" cmpd="sng" algn="ctr">
                      <a:solidFill>
                        <a:srgbClr val="BCBCBC"/>
                      </a:solidFill>
                      <a:prstDash val="solid"/>
                      <a:round/>
                      <a:headEnd type="none" w="med" len="med"/>
                      <a:tailEnd type="none" w="med" len="med"/>
                    </a:lnB>
                    <a:solidFill>
                      <a:srgbClr val="FCFFFF"/>
                    </a:solidFill>
                  </a:tcPr>
                </a:tc>
                <a:tc>
                  <a:txBody>
                    <a:bodyPr/>
                    <a:lstStyle/>
                    <a:p>
                      <a:pPr algn="ctr"/>
                      <a:r>
                        <a:rPr lang="en-IN" sz="1200" dirty="0">
                          <a:effectLst/>
                          <a:latin typeface="Aller"/>
                        </a:rPr>
                        <a:t>25</a:t>
                      </a:r>
                      <a:endParaRPr lang="en-IN" sz="1200" dirty="0">
                        <a:effectLst/>
                      </a:endParaRPr>
                    </a:p>
                  </a:txBody>
                  <a:tcPr anchor="ctr">
                    <a:lnL w="9525" cap="flat" cmpd="sng" algn="ctr">
                      <a:solidFill>
                        <a:srgbClr val="3F3F3F"/>
                      </a:solidFill>
                      <a:prstDash val="solid"/>
                      <a:round/>
                      <a:headEnd type="none" w="med" len="med"/>
                      <a:tailEnd type="none" w="med" len="med"/>
                    </a:lnL>
                    <a:lnR w="3175" cap="flat" cmpd="sng" algn="ctr">
                      <a:solidFill>
                        <a:srgbClr val="BCBCBC"/>
                      </a:solidFill>
                      <a:prstDash val="solid"/>
                      <a:round/>
                      <a:headEnd type="none" w="med" len="med"/>
                      <a:tailEnd type="none" w="med" len="med"/>
                    </a:lnR>
                    <a:lnT w="3175" cap="flat" cmpd="sng" algn="ctr">
                      <a:solidFill>
                        <a:srgbClr val="BCBCBC"/>
                      </a:solidFill>
                      <a:prstDash val="solid"/>
                      <a:round/>
                      <a:headEnd type="none" w="med" len="med"/>
                      <a:tailEnd type="none" w="med" len="med"/>
                    </a:lnT>
                    <a:lnB w="3175" cap="flat" cmpd="sng" algn="ctr">
                      <a:solidFill>
                        <a:srgbClr val="BCBCBC"/>
                      </a:solidFill>
                      <a:prstDash val="solid"/>
                      <a:round/>
                      <a:headEnd type="none" w="med" len="med"/>
                      <a:tailEnd type="none" w="med" len="med"/>
                    </a:lnB>
                    <a:solidFill>
                      <a:srgbClr val="EAEAEA"/>
                    </a:solidFill>
                  </a:tcPr>
                </a:tc>
                <a:extLst>
                  <a:ext uri="{0D108BD9-81ED-4DB2-BD59-A6C34878D82A}">
                    <a16:rowId xmlns:a16="http://schemas.microsoft.com/office/drawing/2014/main" xmlns="" val="3832084139"/>
                  </a:ext>
                </a:extLst>
              </a:tr>
              <a:tr h="256492">
                <a:tc>
                  <a:txBody>
                    <a:bodyPr/>
                    <a:lstStyle/>
                    <a:p>
                      <a:pPr algn="ctr"/>
                      <a:r>
                        <a:rPr lang="en-IN" sz="1200" b="1">
                          <a:solidFill>
                            <a:srgbClr val="004C7F"/>
                          </a:solidFill>
                          <a:effectLst/>
                          <a:latin typeface="Aller"/>
                        </a:rPr>
                        <a:t>Destination </a:t>
                      </a:r>
                      <a:endParaRPr lang="en-IN" sz="1200">
                        <a:effectLst/>
                      </a:endParaRPr>
                    </a:p>
                  </a:txBody>
                  <a:tcPr anchor="ctr">
                    <a:lnL w="3175" cap="flat" cmpd="sng" algn="ctr">
                      <a:solidFill>
                        <a:srgbClr val="BCBCBC"/>
                      </a:solidFill>
                      <a:prstDash val="solid"/>
                      <a:round/>
                      <a:headEnd type="none" w="med" len="med"/>
                      <a:tailEnd type="none" w="med" len="med"/>
                    </a:lnL>
                    <a:lnR w="9525" cap="flat" cmpd="sng" algn="ctr">
                      <a:solidFill>
                        <a:srgbClr val="3F3F3F"/>
                      </a:solidFill>
                      <a:prstDash val="solid"/>
                      <a:round/>
                      <a:headEnd type="none" w="med" len="med"/>
                      <a:tailEnd type="none" w="med" len="med"/>
                    </a:lnR>
                    <a:lnT w="3175" cap="flat" cmpd="sng" algn="ctr">
                      <a:solidFill>
                        <a:srgbClr val="BCBCBC"/>
                      </a:solidFill>
                      <a:prstDash val="solid"/>
                      <a:round/>
                      <a:headEnd type="none" w="med" len="med"/>
                      <a:tailEnd type="none" w="med" len="med"/>
                    </a:lnT>
                    <a:lnB w="3175" cap="flat" cmpd="sng" algn="ctr">
                      <a:solidFill>
                        <a:srgbClr val="BCBCBC"/>
                      </a:solidFill>
                      <a:prstDash val="solid"/>
                      <a:round/>
                      <a:headEnd type="none" w="med" len="med"/>
                      <a:tailEnd type="none" w="med" len="med"/>
                    </a:lnB>
                    <a:solidFill>
                      <a:srgbClr val="FCFFFF"/>
                    </a:solidFill>
                  </a:tcPr>
                </a:tc>
                <a:tc>
                  <a:txBody>
                    <a:bodyPr/>
                    <a:lstStyle/>
                    <a:p>
                      <a:pPr algn="ctr"/>
                      <a:r>
                        <a:rPr lang="en-IN" sz="1200" dirty="0">
                          <a:effectLst/>
                          <a:latin typeface="Aller"/>
                        </a:rPr>
                        <a:t>102</a:t>
                      </a:r>
                      <a:endParaRPr lang="en-IN" sz="1200" dirty="0">
                        <a:effectLst/>
                      </a:endParaRPr>
                    </a:p>
                  </a:txBody>
                  <a:tcPr anchor="ctr">
                    <a:lnL w="9525" cap="flat" cmpd="sng" algn="ctr">
                      <a:solidFill>
                        <a:srgbClr val="3F3F3F"/>
                      </a:solidFill>
                      <a:prstDash val="solid"/>
                      <a:round/>
                      <a:headEnd type="none" w="med" len="med"/>
                      <a:tailEnd type="none" w="med" len="med"/>
                    </a:lnL>
                    <a:lnR w="3175" cap="flat" cmpd="sng" algn="ctr">
                      <a:solidFill>
                        <a:srgbClr val="BCBCBC"/>
                      </a:solidFill>
                      <a:prstDash val="solid"/>
                      <a:round/>
                      <a:headEnd type="none" w="med" len="med"/>
                      <a:tailEnd type="none" w="med" len="med"/>
                    </a:lnR>
                    <a:lnT w="3175" cap="flat" cmpd="sng" algn="ctr">
                      <a:solidFill>
                        <a:srgbClr val="BCBCBC"/>
                      </a:solidFill>
                      <a:prstDash val="solid"/>
                      <a:round/>
                      <a:headEnd type="none" w="med" len="med"/>
                      <a:tailEnd type="none" w="med" len="med"/>
                    </a:lnT>
                    <a:lnB w="3175" cap="flat" cmpd="sng" algn="ctr">
                      <a:solidFill>
                        <a:srgbClr val="BCBCBC"/>
                      </a:solidFill>
                      <a:prstDash val="solid"/>
                      <a:round/>
                      <a:headEnd type="none" w="med" len="med"/>
                      <a:tailEnd type="none" w="med" len="med"/>
                    </a:lnB>
                    <a:solidFill>
                      <a:srgbClr val="FFFFFF"/>
                    </a:solidFill>
                  </a:tcPr>
                </a:tc>
                <a:extLst>
                  <a:ext uri="{0D108BD9-81ED-4DB2-BD59-A6C34878D82A}">
                    <a16:rowId xmlns:a16="http://schemas.microsoft.com/office/drawing/2014/main" xmlns="" val="1677473314"/>
                  </a:ext>
                </a:extLst>
              </a:tr>
            </a:tbl>
          </a:graphicData>
        </a:graphic>
      </p:graphicFrame>
      <p:sp>
        <p:nvSpPr>
          <p:cNvPr id="7" name="TextBox 6">
            <a:extLst>
              <a:ext uri="{FF2B5EF4-FFF2-40B4-BE49-F238E27FC236}">
                <a16:creationId xmlns:a16="http://schemas.microsoft.com/office/drawing/2014/main" xmlns="" id="{CEB4BA43-3B7C-B64F-9899-F71D9B6F0322}"/>
              </a:ext>
            </a:extLst>
          </p:cNvPr>
          <p:cNvSpPr txBox="1"/>
          <p:nvPr/>
        </p:nvSpPr>
        <p:spPr>
          <a:xfrm>
            <a:off x="1701801" y="4445000"/>
            <a:ext cx="2819399" cy="523220"/>
          </a:xfrm>
          <a:prstGeom prst="rect">
            <a:avLst/>
          </a:prstGeom>
          <a:noFill/>
        </p:spPr>
        <p:txBody>
          <a:bodyPr wrap="square" rtlCol="0">
            <a:spAutoFit/>
          </a:bodyPr>
          <a:lstStyle/>
          <a:p>
            <a:r>
              <a:rPr lang="en-IN" sz="1400" b="1" dirty="0"/>
              <a:t>Unique Categorical Labels </a:t>
            </a:r>
            <a:endParaRPr lang="en-IN" sz="1400" dirty="0"/>
          </a:p>
          <a:p>
            <a:endParaRPr lang="en-US" sz="1400" dirty="0"/>
          </a:p>
        </p:txBody>
      </p:sp>
      <p:sp>
        <p:nvSpPr>
          <p:cNvPr id="8" name="TextBox 7">
            <a:extLst>
              <a:ext uri="{FF2B5EF4-FFF2-40B4-BE49-F238E27FC236}">
                <a16:creationId xmlns:a16="http://schemas.microsoft.com/office/drawing/2014/main" xmlns="" id="{BC7C7EBC-6247-DA48-8927-C6A5F31AEFC7}"/>
              </a:ext>
            </a:extLst>
          </p:cNvPr>
          <p:cNvSpPr txBox="1"/>
          <p:nvPr/>
        </p:nvSpPr>
        <p:spPr>
          <a:xfrm>
            <a:off x="6673057" y="2768600"/>
            <a:ext cx="4629943" cy="830997"/>
          </a:xfrm>
          <a:prstGeom prst="rect">
            <a:avLst/>
          </a:prstGeom>
          <a:noFill/>
        </p:spPr>
        <p:txBody>
          <a:bodyPr wrap="square" rtlCol="0">
            <a:spAutoFit/>
          </a:bodyPr>
          <a:lstStyle/>
          <a:p>
            <a:r>
              <a:rPr lang="en-IN" sz="1200" dirty="0"/>
              <a:t>As ID is a Unique Identifier for each sample and does not hold any informational value, we will drop this from the dataset </a:t>
            </a:r>
          </a:p>
          <a:p>
            <a:endParaRPr lang="en-US" sz="1200" dirty="0"/>
          </a:p>
        </p:txBody>
      </p:sp>
      <p:sp>
        <p:nvSpPr>
          <p:cNvPr id="9" name="TextBox 8">
            <a:extLst>
              <a:ext uri="{FF2B5EF4-FFF2-40B4-BE49-F238E27FC236}">
                <a16:creationId xmlns:a16="http://schemas.microsoft.com/office/drawing/2014/main" xmlns="" id="{34A1F7BF-64C3-A74F-B12F-86F7D03A6C9F}"/>
              </a:ext>
            </a:extLst>
          </p:cNvPr>
          <p:cNvSpPr txBox="1"/>
          <p:nvPr/>
        </p:nvSpPr>
        <p:spPr>
          <a:xfrm>
            <a:off x="6464302" y="4955232"/>
            <a:ext cx="5180011" cy="1569660"/>
          </a:xfrm>
          <a:prstGeom prst="rect">
            <a:avLst/>
          </a:prstGeom>
          <a:noFill/>
        </p:spPr>
        <p:txBody>
          <a:bodyPr wrap="square" rtlCol="0">
            <a:spAutoFit/>
          </a:bodyPr>
          <a:lstStyle/>
          <a:p>
            <a:r>
              <a:rPr lang="en-IN" sz="1200" dirty="0"/>
              <a:t>There are a large number of labels for  Product Name and Destination.</a:t>
            </a:r>
          </a:p>
          <a:p>
            <a:r>
              <a:rPr lang="en-IN" sz="1200" dirty="0"/>
              <a:t> </a:t>
            </a:r>
          </a:p>
          <a:p>
            <a:pPr marL="171450" indent="-171450">
              <a:buFont typeface="Arial" panose="020B0604020202020204" pitchFamily="34" charset="0"/>
              <a:buChar char="•"/>
            </a:pPr>
            <a:r>
              <a:rPr lang="en-IN" sz="1200" dirty="0"/>
              <a:t>Label encoding these may introduce bias </a:t>
            </a:r>
          </a:p>
          <a:p>
            <a:pPr marL="171450" indent="-171450">
              <a:buFont typeface="Arial" panose="020B0604020202020204" pitchFamily="34" charset="0"/>
              <a:buChar char="•"/>
            </a:pPr>
            <a:r>
              <a:rPr lang="en-IN" sz="1200" dirty="0"/>
              <a:t>One hot encoding may introduce dimensionality and make our already sparse data even more sparse. </a:t>
            </a:r>
          </a:p>
          <a:p>
            <a:endParaRPr lang="en-IN" sz="1200" dirty="0"/>
          </a:p>
          <a:p>
            <a:r>
              <a:rPr lang="en-IN" sz="1200" dirty="0"/>
              <a:t>We will need to find ways to over come these issues </a:t>
            </a:r>
            <a:endParaRPr lang="en-IN" sz="1200" dirty="0">
              <a:effectLst/>
            </a:endParaRPr>
          </a:p>
        </p:txBody>
      </p:sp>
      <p:sp>
        <p:nvSpPr>
          <p:cNvPr id="10" name="Right Arrow 9">
            <a:extLst>
              <a:ext uri="{FF2B5EF4-FFF2-40B4-BE49-F238E27FC236}">
                <a16:creationId xmlns:a16="http://schemas.microsoft.com/office/drawing/2014/main" xmlns="" id="{42D8C7EF-EC99-BD41-AEF8-FA65349AFA60}"/>
              </a:ext>
            </a:extLst>
          </p:cNvPr>
          <p:cNvSpPr/>
          <p:nvPr/>
        </p:nvSpPr>
        <p:spPr>
          <a:xfrm>
            <a:off x="5310188" y="3086100"/>
            <a:ext cx="887412" cy="342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xmlns="" id="{AF4FD884-559C-E94E-8888-76C8155D24C0}"/>
              </a:ext>
            </a:extLst>
          </p:cNvPr>
          <p:cNvSpPr/>
          <p:nvPr/>
        </p:nvSpPr>
        <p:spPr>
          <a:xfrm>
            <a:off x="5487988" y="5626100"/>
            <a:ext cx="887412" cy="342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0657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xmlns="" id="{D608B8CD-3695-4F93-9884-62CBEC15191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703F888-067B-5543-A003-4BB2276F759E}"/>
              </a:ext>
            </a:extLst>
          </p:cNvPr>
          <p:cNvSpPr>
            <a:spLocks noGrp="1"/>
          </p:cNvSpPr>
          <p:nvPr>
            <p:ph type="title"/>
          </p:nvPr>
        </p:nvSpPr>
        <p:spPr>
          <a:xfrm>
            <a:off x="649224" y="645106"/>
            <a:ext cx="3650279" cy="1259894"/>
          </a:xfrm>
        </p:spPr>
        <p:txBody>
          <a:bodyPr>
            <a:normAutofit/>
          </a:bodyPr>
          <a:lstStyle/>
          <a:p>
            <a:pPr>
              <a:lnSpc>
                <a:spcPct val="90000"/>
              </a:lnSpc>
            </a:pPr>
            <a:r>
              <a:rPr lang="en-US" sz="2500" dirty="0"/>
              <a:t>Stage 5: </a:t>
            </a:r>
            <a:r>
              <a:rPr lang="en-IN" sz="2500" dirty="0"/>
              <a:t>Univariate </a:t>
            </a:r>
            <a:r>
              <a:rPr lang="en-US" sz="2500" dirty="0"/>
              <a:t>Categorical </a:t>
            </a:r>
            <a:r>
              <a:rPr lang="en-IN" sz="2500" dirty="0"/>
              <a:t>Analysis </a:t>
            </a:r>
            <a:br>
              <a:rPr lang="en-IN" sz="2500" dirty="0"/>
            </a:br>
            <a:endParaRPr lang="en-US" sz="2500" dirty="0"/>
          </a:p>
        </p:txBody>
      </p:sp>
      <p:sp>
        <p:nvSpPr>
          <p:cNvPr id="27" name="Rectangle 26">
            <a:extLst>
              <a:ext uri="{FF2B5EF4-FFF2-40B4-BE49-F238E27FC236}">
                <a16:creationId xmlns:a16="http://schemas.microsoft.com/office/drawing/2014/main" xmlns="" id="{3E3B0302-1E49-4400-92A8-8AE5CC583CD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descr="Skeleton">
            <a:extLst>
              <a:ext uri="{FF2B5EF4-FFF2-40B4-BE49-F238E27FC236}">
                <a16:creationId xmlns:a16="http://schemas.microsoft.com/office/drawing/2014/main" xmlns="" id="{F3956B60-F7F6-1A48-ACE3-781382773D23}"/>
              </a:ext>
            </a:extLst>
          </p:cNvPr>
          <p:cNvSpPr>
            <a:spLocks noGrp="1"/>
          </p:cNvSpPr>
          <p:nvPr>
            <p:ph idx="1"/>
          </p:nvPr>
        </p:nvSpPr>
        <p:spPr>
          <a:xfrm>
            <a:off x="649225" y="2133600"/>
            <a:ext cx="3650278" cy="3759253"/>
          </a:xfrm>
          <a:prstGeom prst="rect">
            <a:avLst/>
          </a:prstGeom>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normAutofit/>
          </a:bodyPr>
          <a:lstStyle/>
          <a:p>
            <a:r>
              <a:rPr lang="en-IN" sz="1400" dirty="0">
                <a:solidFill>
                  <a:schemeClr val="bg1"/>
                </a:solidFill>
              </a:rPr>
              <a:t>Upon checking the count of samples within each target class, we can conclude that extreme imbalance is present within the target class </a:t>
            </a:r>
          </a:p>
          <a:p>
            <a:r>
              <a:rPr lang="en-IN" sz="1400" dirty="0">
                <a:solidFill>
                  <a:schemeClr val="bg1"/>
                </a:solidFill>
              </a:rPr>
              <a:t>Only 1.46% is 1 and 98.5% is 0</a:t>
            </a:r>
          </a:p>
          <a:p>
            <a:r>
              <a:rPr lang="en-IN" sz="1400" dirty="0">
                <a:solidFill>
                  <a:schemeClr val="bg1"/>
                </a:solidFill>
              </a:rPr>
              <a:t>Categorical columns data are also imbalanced</a:t>
            </a:r>
          </a:p>
          <a:p>
            <a:endParaRPr lang="en-IN" sz="1400" dirty="0">
              <a:solidFill>
                <a:schemeClr val="bg1"/>
              </a:solidFill>
            </a:endParaRPr>
          </a:p>
          <a:p>
            <a:endParaRPr lang="en-US" sz="1400" dirty="0">
              <a:solidFill>
                <a:schemeClr val="bg1"/>
              </a:solidFill>
            </a:endParaRPr>
          </a:p>
        </p:txBody>
      </p:sp>
      <p:sp>
        <p:nvSpPr>
          <p:cNvPr id="29" name="Freeform 11">
            <a:extLst>
              <a:ext uri="{FF2B5EF4-FFF2-40B4-BE49-F238E27FC236}">
                <a16:creationId xmlns:a16="http://schemas.microsoft.com/office/drawing/2014/main" xmlns="" id="{D18FC947-375A-40AA-B89B-50CFB3A5D0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63892E6C-E9B8-FA4E-8FFD-3B14BE6F69F5}"/>
              </a:ext>
            </a:extLst>
          </p:cNvPr>
          <p:cNvPicPr>
            <a:picLocks noChangeAspect="1"/>
          </p:cNvPicPr>
          <p:nvPr/>
        </p:nvPicPr>
        <p:blipFill>
          <a:blip r:embed="rId2"/>
          <a:stretch>
            <a:fillRect/>
          </a:stretch>
        </p:blipFill>
        <p:spPr>
          <a:xfrm>
            <a:off x="8457744" y="939658"/>
            <a:ext cx="2988075" cy="2026566"/>
          </a:xfrm>
          <a:prstGeom prst="rect">
            <a:avLst/>
          </a:prstGeom>
        </p:spPr>
      </p:pic>
      <p:pic>
        <p:nvPicPr>
          <p:cNvPr id="5" name="Picture 4">
            <a:extLst>
              <a:ext uri="{FF2B5EF4-FFF2-40B4-BE49-F238E27FC236}">
                <a16:creationId xmlns:a16="http://schemas.microsoft.com/office/drawing/2014/main" xmlns="" id="{0E9E55CA-3571-C044-98B8-53AAEB0DD780}"/>
              </a:ext>
            </a:extLst>
          </p:cNvPr>
          <p:cNvPicPr>
            <a:picLocks noChangeAspect="1"/>
          </p:cNvPicPr>
          <p:nvPr/>
        </p:nvPicPr>
        <p:blipFill>
          <a:blip r:embed="rId3"/>
          <a:stretch>
            <a:fillRect/>
          </a:stretch>
        </p:blipFill>
        <p:spPr>
          <a:xfrm>
            <a:off x="4645230" y="1022350"/>
            <a:ext cx="2824910" cy="1943874"/>
          </a:xfrm>
          <a:prstGeom prst="rect">
            <a:avLst/>
          </a:prstGeom>
        </p:spPr>
      </p:pic>
      <p:pic>
        <p:nvPicPr>
          <p:cNvPr id="6" name="Picture 5">
            <a:extLst>
              <a:ext uri="{FF2B5EF4-FFF2-40B4-BE49-F238E27FC236}">
                <a16:creationId xmlns:a16="http://schemas.microsoft.com/office/drawing/2014/main" xmlns="" id="{62283C44-E63A-AF4B-B9B3-74993C476B3B}"/>
              </a:ext>
            </a:extLst>
          </p:cNvPr>
          <p:cNvPicPr>
            <a:picLocks noChangeAspect="1"/>
          </p:cNvPicPr>
          <p:nvPr/>
        </p:nvPicPr>
        <p:blipFill>
          <a:blip r:embed="rId4"/>
          <a:stretch>
            <a:fillRect/>
          </a:stretch>
        </p:blipFill>
        <p:spPr>
          <a:xfrm>
            <a:off x="4683265" y="3761833"/>
            <a:ext cx="3096878" cy="2131020"/>
          </a:xfrm>
          <a:prstGeom prst="rect">
            <a:avLst/>
          </a:prstGeom>
        </p:spPr>
      </p:pic>
      <p:pic>
        <p:nvPicPr>
          <p:cNvPr id="7" name="Picture 6">
            <a:extLst>
              <a:ext uri="{FF2B5EF4-FFF2-40B4-BE49-F238E27FC236}">
                <a16:creationId xmlns:a16="http://schemas.microsoft.com/office/drawing/2014/main" xmlns="" id="{E784F16F-9B65-B947-B383-555BF6FF48DC}"/>
              </a:ext>
            </a:extLst>
          </p:cNvPr>
          <p:cNvPicPr>
            <a:picLocks noChangeAspect="1"/>
          </p:cNvPicPr>
          <p:nvPr/>
        </p:nvPicPr>
        <p:blipFill>
          <a:blip r:embed="rId5"/>
          <a:stretch>
            <a:fillRect/>
          </a:stretch>
        </p:blipFill>
        <p:spPr>
          <a:xfrm>
            <a:off x="8552985" y="3761832"/>
            <a:ext cx="2683881" cy="1846829"/>
          </a:xfrm>
          <a:prstGeom prst="rect">
            <a:avLst/>
          </a:prstGeom>
        </p:spPr>
      </p:pic>
    </p:spTree>
    <p:extLst>
      <p:ext uri="{BB962C8B-B14F-4D97-AF65-F5344CB8AC3E}">
        <p14:creationId xmlns:p14="http://schemas.microsoft.com/office/powerpoint/2010/main" val="2287165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xmlns="" id="{72E854F9-587D-4E72-93E1-61BD9BF82B4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703F888-067B-5543-A003-4BB2276F759E}"/>
              </a:ext>
            </a:extLst>
          </p:cNvPr>
          <p:cNvSpPr>
            <a:spLocks noGrp="1"/>
          </p:cNvSpPr>
          <p:nvPr>
            <p:ph type="title"/>
          </p:nvPr>
        </p:nvSpPr>
        <p:spPr>
          <a:xfrm>
            <a:off x="649224" y="645106"/>
            <a:ext cx="3650279" cy="1259894"/>
          </a:xfrm>
        </p:spPr>
        <p:txBody>
          <a:bodyPr vert="horz" lIns="91440" tIns="45720" rIns="91440" bIns="45720" rtlCol="0" anchor="t">
            <a:normAutofit/>
          </a:bodyPr>
          <a:lstStyle/>
          <a:p>
            <a:pPr>
              <a:lnSpc>
                <a:spcPct val="90000"/>
              </a:lnSpc>
            </a:pPr>
            <a:r>
              <a:rPr lang="en-US" sz="2500" dirty="0"/>
              <a:t>Stage 5: Univariate Categorical Analysis</a:t>
            </a:r>
            <a:br>
              <a:rPr lang="en-US" sz="2500" dirty="0"/>
            </a:br>
            <a:endParaRPr lang="en-US" sz="2500" dirty="0"/>
          </a:p>
        </p:txBody>
      </p:sp>
      <p:sp>
        <p:nvSpPr>
          <p:cNvPr id="20" name="Rectangle 19">
            <a:extLst>
              <a:ext uri="{FF2B5EF4-FFF2-40B4-BE49-F238E27FC236}">
                <a16:creationId xmlns:a16="http://schemas.microsoft.com/office/drawing/2014/main" xmlns="" id="{F0DC2EB2-B072-4ECA-BF1E-ACD99062B1A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3" name="Content Placeholder 3" descr="Skeleton">
            <a:extLst>
              <a:ext uri="{FF2B5EF4-FFF2-40B4-BE49-F238E27FC236}">
                <a16:creationId xmlns:a16="http://schemas.microsoft.com/office/drawing/2014/main" xmlns="" id="{6F69BA3D-5988-A343-A91F-6735EB4BD588}"/>
              </a:ext>
            </a:extLst>
          </p:cNvPr>
          <p:cNvSpPr txBox="1">
            <a:spLocks/>
          </p:cNvSpPr>
          <p:nvPr/>
        </p:nvSpPr>
        <p:spPr>
          <a:xfrm>
            <a:off x="649225" y="2133600"/>
            <a:ext cx="3650278" cy="3759253"/>
          </a:xfrm>
          <a:prstGeom prst="rect">
            <a:avLst/>
          </a:prstGeom>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dk1">
                    <a:hueOff val="0"/>
                    <a:satOff val="0"/>
                    <a:lumOff val="0"/>
                    <a:alphaOff val="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dk1">
                    <a:hueOff val="0"/>
                    <a:satOff val="0"/>
                    <a:lumOff val="0"/>
                    <a:alphaOff val="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dk1">
                    <a:hueOff val="0"/>
                    <a:satOff val="0"/>
                    <a:lumOff val="0"/>
                    <a:alphaOff val="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dk1">
                    <a:hueOff val="0"/>
                    <a:satOff val="0"/>
                    <a:lumOff val="0"/>
                    <a:alphaOff val="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dk1">
                    <a:hueOff val="0"/>
                    <a:satOff val="0"/>
                    <a:lumOff val="0"/>
                    <a:alphaOff val="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dk1">
                    <a:hueOff val="0"/>
                    <a:satOff val="0"/>
                    <a:lumOff val="0"/>
                    <a:alphaOff val="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dk1">
                    <a:hueOff val="0"/>
                    <a:satOff val="0"/>
                    <a:lumOff val="0"/>
                    <a:alphaOff val="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dk1">
                    <a:hueOff val="0"/>
                    <a:satOff val="0"/>
                    <a:lumOff val="0"/>
                    <a:alphaOff val="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dk1">
                    <a:hueOff val="0"/>
                    <a:satOff val="0"/>
                    <a:lumOff val="0"/>
                    <a:alphaOff val="0"/>
                  </a:schemeClr>
                </a:solidFill>
                <a:latin typeface="+mn-lt"/>
                <a:ea typeface="+mn-ea"/>
                <a:cs typeface="+mn-cs"/>
              </a:defRPr>
            </a:lvl9pPr>
          </a:lstStyle>
          <a:p>
            <a:pPr>
              <a:lnSpc>
                <a:spcPct val="90000"/>
              </a:lnSpc>
            </a:pPr>
            <a:r>
              <a:rPr lang="en-US" sz="1400" dirty="0">
                <a:solidFill>
                  <a:schemeClr val="bg1"/>
                </a:solidFill>
              </a:rPr>
              <a:t>Most selling product are Cancellation Plan and 2 way comprehensive plan</a:t>
            </a:r>
          </a:p>
          <a:p>
            <a:pPr>
              <a:lnSpc>
                <a:spcPct val="90000"/>
              </a:lnSpc>
            </a:pPr>
            <a:r>
              <a:rPr lang="en-US" sz="1400" dirty="0">
                <a:solidFill>
                  <a:schemeClr val="bg1"/>
                </a:solidFill>
              </a:rPr>
              <a:t>As a destination Singapore, Malaysia and Thailand are most frequent.</a:t>
            </a:r>
          </a:p>
        </p:txBody>
      </p:sp>
      <p:sp>
        <p:nvSpPr>
          <p:cNvPr id="22" name="Rectangle 21">
            <a:extLst>
              <a:ext uri="{FF2B5EF4-FFF2-40B4-BE49-F238E27FC236}">
                <a16:creationId xmlns:a16="http://schemas.microsoft.com/office/drawing/2014/main" xmlns="" id="{0192AC07-CADF-4634-84EF-ADE34287E64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19543" y="645106"/>
            <a:ext cx="6953577" cy="5247747"/>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11">
            <a:extLst>
              <a:ext uri="{FF2B5EF4-FFF2-40B4-BE49-F238E27FC236}">
                <a16:creationId xmlns:a16="http://schemas.microsoft.com/office/drawing/2014/main" xmlns="" id="{FC3CCC71-92A5-43B3-B327-E4EF3BE9E5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70F3DD28-4817-C64E-9C5C-DB74A5AB27E9}"/>
              </a:ext>
            </a:extLst>
          </p:cNvPr>
          <p:cNvPicPr>
            <a:picLocks noChangeAspect="1"/>
          </p:cNvPicPr>
          <p:nvPr/>
        </p:nvPicPr>
        <p:blipFill>
          <a:blip r:embed="rId2"/>
          <a:stretch>
            <a:fillRect/>
          </a:stretch>
        </p:blipFill>
        <p:spPr>
          <a:xfrm>
            <a:off x="7766956" y="988911"/>
            <a:ext cx="3806164" cy="4385976"/>
          </a:xfrm>
          <a:prstGeom prst="rect">
            <a:avLst/>
          </a:prstGeom>
        </p:spPr>
      </p:pic>
      <p:pic>
        <p:nvPicPr>
          <p:cNvPr id="4" name="Picture 3">
            <a:extLst>
              <a:ext uri="{FF2B5EF4-FFF2-40B4-BE49-F238E27FC236}">
                <a16:creationId xmlns:a16="http://schemas.microsoft.com/office/drawing/2014/main" xmlns="" id="{74945DF1-69CB-5B43-A02E-22A047A842E1}"/>
              </a:ext>
            </a:extLst>
          </p:cNvPr>
          <p:cNvPicPr>
            <a:picLocks noChangeAspect="1"/>
          </p:cNvPicPr>
          <p:nvPr/>
        </p:nvPicPr>
        <p:blipFill>
          <a:blip r:embed="rId3"/>
          <a:stretch>
            <a:fillRect/>
          </a:stretch>
        </p:blipFill>
        <p:spPr>
          <a:xfrm>
            <a:off x="4619543" y="993658"/>
            <a:ext cx="3202864" cy="4381229"/>
          </a:xfrm>
          <a:prstGeom prst="rect">
            <a:avLst/>
          </a:prstGeom>
        </p:spPr>
      </p:pic>
    </p:spTree>
    <p:extLst>
      <p:ext uri="{BB962C8B-B14F-4D97-AF65-F5344CB8AC3E}">
        <p14:creationId xmlns:p14="http://schemas.microsoft.com/office/powerpoint/2010/main" val="3775177002"/>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Wisp" id="{7CB32D59-10C0-40DD-B7BD-2E94284A981C}" vid="{54F6613E-5ED7-40ED-90A8-F639BE712C0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632</TotalTime>
  <Words>1137</Words>
  <Application>Microsoft Office PowerPoint</Application>
  <PresentationFormat>Custom</PresentationFormat>
  <Paragraphs>204</Paragraphs>
  <Slides>20</Slides>
  <Notes>1</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Wisp</vt:lpstr>
      <vt:lpstr>Hackathon    Predicting Travel insurance claims from an imbalanced dataset.   </vt:lpstr>
      <vt:lpstr>Stage 1: Understanding The Problem Statement </vt:lpstr>
      <vt:lpstr>Stage 2: Problem Statement’s Analysis  </vt:lpstr>
      <vt:lpstr>Stage 2: Problem Statement’s Analysis  </vt:lpstr>
      <vt:lpstr>Stage 3: About Dataset</vt:lpstr>
      <vt:lpstr>Stage 4: Exploratory Data Analysis  </vt:lpstr>
      <vt:lpstr>Stage 4: Exploratory Data Analysis </vt:lpstr>
      <vt:lpstr>Stage 5: Univariate Categorical Analysis  </vt:lpstr>
      <vt:lpstr>Stage 5: Univariate Categorical Analysis </vt:lpstr>
      <vt:lpstr>Stage 5: Univariate Numeric Analysis</vt:lpstr>
      <vt:lpstr>Stage 6: Target Class Bivariate Analysis</vt:lpstr>
      <vt:lpstr>Stage 6: Target Class Bivariate Analysis</vt:lpstr>
      <vt:lpstr>Stage 6: Target Class Bivariate Analysis</vt:lpstr>
      <vt:lpstr>Stage 7: Feature Correlation         Bi-variate Analysis    </vt:lpstr>
      <vt:lpstr>Stage 8: Outlier Detection  </vt:lpstr>
      <vt:lpstr>Stage 9 : Baseline Models  </vt:lpstr>
      <vt:lpstr>Stage 10 : Model Tuning   </vt:lpstr>
      <vt:lpstr>Stage 9 : Final Results</vt:lpstr>
      <vt:lpstr>Stage 11 :Insights &amp; Decisions</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Hackathon  Predicting Travel insurance claims from an imbalanced dataset   </dc:title>
  <dc:creator>Manoj Singh</dc:creator>
  <cp:lastModifiedBy>Tahseen</cp:lastModifiedBy>
  <cp:revision>27</cp:revision>
  <dcterms:created xsi:type="dcterms:W3CDTF">2019-08-17T08:20:48Z</dcterms:created>
  <dcterms:modified xsi:type="dcterms:W3CDTF">2019-08-18T08:30:40Z</dcterms:modified>
</cp:coreProperties>
</file>